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94" r:id="rId2"/>
    <p:sldId id="272" r:id="rId3"/>
    <p:sldId id="263" r:id="rId4"/>
    <p:sldId id="284" r:id="rId5"/>
    <p:sldId id="283" r:id="rId6"/>
    <p:sldId id="257" r:id="rId7"/>
    <p:sldId id="274" r:id="rId8"/>
    <p:sldId id="296" r:id="rId9"/>
    <p:sldId id="265" r:id="rId10"/>
    <p:sldId id="266" r:id="rId11"/>
    <p:sldId id="267" r:id="rId12"/>
    <p:sldId id="268" r:id="rId13"/>
    <p:sldId id="269" r:id="rId14"/>
    <p:sldId id="279" r:id="rId15"/>
    <p:sldId id="278" r:id="rId16"/>
    <p:sldId id="293" r:id="rId17"/>
    <p:sldId id="291" r:id="rId18"/>
    <p:sldId id="280" r:id="rId19"/>
    <p:sldId id="295" r:id="rId20"/>
    <p:sldId id="286" r:id="rId21"/>
    <p:sldId id="288" r:id="rId22"/>
    <p:sldId id="276" r:id="rId23"/>
    <p:sldId id="277" r:id="rId24"/>
    <p:sldId id="290" r:id="rId25"/>
    <p:sldId id="29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05" autoAdjust="0"/>
    <p:restoredTop sz="94411" autoAdjust="0"/>
  </p:normalViewPr>
  <p:slideViewPr>
    <p:cSldViewPr snapToGrid="0">
      <p:cViewPr varScale="1">
        <p:scale>
          <a:sx n="65" d="100"/>
          <a:sy n="65" d="100"/>
        </p:scale>
        <p:origin x="568" y="4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6" d="100"/>
          <a:sy n="56" d="100"/>
        </p:scale>
        <p:origin x="258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501B5F-236C-4A2F-AC3F-E6E35EC0D1CA}" type="datetimeFigureOut">
              <a:rPr lang="en-US" smtClean="0"/>
              <a:t>8/27/2020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085A31-9241-479D-BA5C-AB54EE5BA982}" type="slidenum">
              <a:rPr lang="en-US" smtClean="0"/>
              <a:t>‹#›</a:t>
            </a:fld>
            <a:endParaRPr lang="en-US" dirty="0"/>
          </a:p>
        </p:txBody>
      </p:sp>
    </p:spTree>
    <p:extLst>
      <p:ext uri="{BB962C8B-B14F-4D97-AF65-F5344CB8AC3E}">
        <p14:creationId xmlns:p14="http://schemas.microsoft.com/office/powerpoint/2010/main" val="3843494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forbes.com/2007/04/17/office-spouses-workplace-lead-careers-cx_tw_0417bizbasics.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employees who have lost their office best friend or "</a:t>
            </a:r>
            <a:r>
              <a:rPr lang="en-US" dirty="0" smtClean="0">
                <a:hlinkClick r:id="rId3"/>
              </a:rPr>
              <a:t>work spouse</a:t>
            </a:r>
            <a:r>
              <a:rPr lang="en-US" dirty="0" smtClean="0"/>
              <a:t>," the weeks and months following layoffs can be downright depressing. They are suddenly isolated at a time when communicating their feelings about workplace turmoil is key to overcoming it. Often, they alienate themselves further by not forming alternative friendships out of fear that those too will soon come to an end.</a:t>
            </a:r>
          </a:p>
          <a:p>
            <a:r>
              <a:rPr lang="en-US" dirty="0" smtClean="0"/>
              <a:t>These employees are also prime targets for feeling “survivor's guilt,” a confused feeling of relief and grief: relief that they have not been laid off and grief for friends who have been. They may feel undeserving of being spared, which leads to guilt. And they may simultaneously feel happy that they have been spared, which leads to feeling guilty for feeling happy. Psychologists describe it as a toxic mental state.</a:t>
            </a:r>
          </a:p>
          <a:p>
            <a:endParaRPr lang="en-US" dirty="0"/>
          </a:p>
        </p:txBody>
      </p:sp>
      <p:sp>
        <p:nvSpPr>
          <p:cNvPr id="4" name="Slide Number Placeholder 3"/>
          <p:cNvSpPr>
            <a:spLocks noGrp="1"/>
          </p:cNvSpPr>
          <p:nvPr>
            <p:ph type="sldNum" sz="quarter" idx="10"/>
          </p:nvPr>
        </p:nvSpPr>
        <p:spPr/>
        <p:txBody>
          <a:bodyPr/>
          <a:lstStyle/>
          <a:p>
            <a:fld id="{DD085A31-9241-479D-BA5C-AB54EE5BA982}" type="slidenum">
              <a:rPr lang="en-US" smtClean="0"/>
              <a:t>9</a:t>
            </a:fld>
            <a:endParaRPr lang="en-US" dirty="0"/>
          </a:p>
        </p:txBody>
      </p:sp>
    </p:spTree>
    <p:extLst>
      <p:ext uri="{BB962C8B-B14F-4D97-AF65-F5344CB8AC3E}">
        <p14:creationId xmlns:p14="http://schemas.microsoft.com/office/powerpoint/2010/main" val="3283114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truncated email may not seem like a big deal, but it may not be interpreted well by someone fearing for his or her livelihood. Ambiguity breeds distrust, and clarity is the antidote. Think carefully before speaking, and consider how communications may lead to unintended interpretations. Listen to the team, and ensure they know they’ve been heard and understood.</a:t>
            </a:r>
          </a:p>
          <a:p>
            <a:endParaRPr lang="en-US" dirty="0" smtClean="0"/>
          </a:p>
          <a:p>
            <a:r>
              <a:rPr lang="en-US" dirty="0" smtClean="0"/>
              <a:t>If people feel involved in decision making, they feel empowered and in control, which can relieve stress and build trust. It’s equally important, however, for a leader to maintain a presence. Be sure to attend meetings, for instance. Failing to do so creates impressions of elusiveness, which is the antithesis of trust. Leaders also can effectively reinforce positive behaviors by delegating important tasks, which demonstrates as well as expresses trust.</a:t>
            </a:r>
          </a:p>
          <a:p>
            <a:endParaRPr lang="en-US" dirty="0"/>
          </a:p>
        </p:txBody>
      </p:sp>
      <p:sp>
        <p:nvSpPr>
          <p:cNvPr id="4" name="Slide Number Placeholder 3"/>
          <p:cNvSpPr>
            <a:spLocks noGrp="1"/>
          </p:cNvSpPr>
          <p:nvPr>
            <p:ph type="sldNum" sz="quarter" idx="10"/>
          </p:nvPr>
        </p:nvSpPr>
        <p:spPr/>
        <p:txBody>
          <a:bodyPr/>
          <a:lstStyle/>
          <a:p>
            <a:fld id="{DD085A31-9241-479D-BA5C-AB54EE5BA982}" type="slidenum">
              <a:rPr lang="en-US" smtClean="0"/>
              <a:t>20</a:t>
            </a:fld>
            <a:endParaRPr lang="en-US" dirty="0"/>
          </a:p>
        </p:txBody>
      </p:sp>
    </p:spTree>
    <p:extLst>
      <p:ext uri="{BB962C8B-B14F-4D97-AF65-F5344CB8AC3E}">
        <p14:creationId xmlns:p14="http://schemas.microsoft.com/office/powerpoint/2010/main" val="1542867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0253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5258" y="4800587"/>
            <a:ext cx="8827956"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5256" y="685800"/>
            <a:ext cx="8827957"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5257" y="5367325"/>
            <a:ext cx="882795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pPr>
              <a:defRPr/>
            </a:pPr>
            <a:fld id="{F5A5A465-82CB-4F5B-888D-766959A2473C}"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89393026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5256" y="1447800"/>
            <a:ext cx="8827957"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5256" y="3657600"/>
            <a:ext cx="8827957"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pPr>
              <a:defRPr/>
            </a:pPr>
            <a:fld id="{F5A5A465-82CB-4F5B-888D-766959A2473C}"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34643333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5213" y="1447800"/>
            <a:ext cx="800139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904" y="3771174"/>
            <a:ext cx="7281545"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Calibri" panose="020F0502020204030204" pitchFamily="34" charset="0"/>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dirty="0" smtClean="0"/>
              <a:t>Edit Master text styles</a:t>
            </a:r>
          </a:p>
        </p:txBody>
      </p:sp>
      <p:sp>
        <p:nvSpPr>
          <p:cNvPr id="10" name="Text Placeholder 3"/>
          <p:cNvSpPr>
            <a:spLocks noGrp="1"/>
          </p:cNvSpPr>
          <p:nvPr>
            <p:ph type="body" sz="half" idx="2"/>
          </p:nvPr>
        </p:nvSpPr>
        <p:spPr>
          <a:xfrm>
            <a:off x="1155256" y="4350657"/>
            <a:ext cx="8827957"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pPr>
              <a:defRPr/>
            </a:pPr>
            <a:fld id="{F5A5A465-82CB-4F5B-888D-766959A2473C}" type="slidenum">
              <a:rPr lang="en-US" smtClean="0">
                <a:solidFill>
                  <a:prstClr val="black"/>
                </a:solidFill>
              </a:rPr>
              <a:pPr>
                <a:defRPr/>
              </a:pPr>
              <a:t>‹#›</a:t>
            </a:fld>
            <a:endParaRPr lang="en-US" dirty="0">
              <a:solidFill>
                <a:prstClr val="black"/>
              </a:solidFill>
            </a:endParaRPr>
          </a:p>
        </p:txBody>
      </p:sp>
      <p:sp>
        <p:nvSpPr>
          <p:cNvPr id="12" name="TextBox 11"/>
          <p:cNvSpPr txBox="1"/>
          <p:nvPr/>
        </p:nvSpPr>
        <p:spPr>
          <a:xfrm>
            <a:off x="898530" y="971253"/>
            <a:ext cx="80212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sz="12200" dirty="0">
                <a:solidFill>
                  <a:srgbClr val="1E5155">
                    <a:lumMod val="40000"/>
                    <a:lumOff val="60000"/>
                  </a:srgbClr>
                </a:solidFill>
                <a:latin typeface="Calibri" panose="020F0502020204030204" pitchFamily="34" charset="0"/>
              </a:rPr>
              <a:t>“</a:t>
            </a:r>
          </a:p>
        </p:txBody>
      </p:sp>
      <p:sp>
        <p:nvSpPr>
          <p:cNvPr id="15" name="TextBox 14"/>
          <p:cNvSpPr txBox="1"/>
          <p:nvPr/>
        </p:nvSpPr>
        <p:spPr>
          <a:xfrm>
            <a:off x="9332921" y="2613787"/>
            <a:ext cx="80212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sz="12200" dirty="0">
                <a:solidFill>
                  <a:srgbClr val="1E5155">
                    <a:lumMod val="40000"/>
                    <a:lumOff val="60000"/>
                  </a:srgbClr>
                </a:solidFill>
                <a:latin typeface="Calibri" panose="020F0502020204030204" pitchFamily="34" charset="0"/>
              </a:rPr>
              <a:t>”</a:t>
            </a:r>
          </a:p>
        </p:txBody>
      </p:sp>
    </p:spTree>
    <p:extLst>
      <p:ext uri="{BB962C8B-B14F-4D97-AF65-F5344CB8AC3E}">
        <p14:creationId xmlns:p14="http://schemas.microsoft.com/office/powerpoint/2010/main" val="7696367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5255" y="3124201"/>
            <a:ext cx="88279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5256" y="4777381"/>
            <a:ext cx="8827957"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pPr>
              <a:defRPr/>
            </a:pPr>
            <a:fld id="{F5A5A465-82CB-4F5B-888D-766959A2473C}"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91629257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3113" y="1981200"/>
            <a:ext cx="294763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633" y="2667000"/>
            <a:ext cx="2928112"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4672" y="1981200"/>
            <a:ext cx="293700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4116" y="2667000"/>
            <a:ext cx="294756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6556" y="1981200"/>
            <a:ext cx="2932877"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6556" y="2667000"/>
            <a:ext cx="2932877"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711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404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pPr>
              <a:defRPr/>
            </a:pPr>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pPr>
              <a:defRPr/>
            </a:pPr>
            <a:fld id="{F5A5A465-82CB-4F5B-888D-766959A2473C}"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0320998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633" y="4250949"/>
            <a:ext cx="294081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633" y="2209800"/>
            <a:ext cx="294081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652633" y="4827213"/>
            <a:ext cx="294081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90389" y="4250949"/>
            <a:ext cx="293128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90388" y="2209800"/>
            <a:ext cx="293128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3889035" y="4827212"/>
            <a:ext cx="29351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6556" y="4250949"/>
            <a:ext cx="2932877"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6555" y="2209800"/>
            <a:ext cx="2932877"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126433" y="4827210"/>
            <a:ext cx="293676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711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404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pPr>
              <a:defRPr/>
            </a:pPr>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pPr>
              <a:defRPr/>
            </a:pPr>
            <a:fld id="{F5A5A465-82CB-4F5B-888D-766959A2473C}"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712149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pPr>
              <a:defRPr/>
            </a:pPr>
            <a:fld id="{F5A5A465-82CB-4F5B-888D-766959A2473C}"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740700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6377" y="430215"/>
            <a:ext cx="1753057"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633" y="773205"/>
            <a:ext cx="7425083" cy="54831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pPr>
              <a:defRPr/>
            </a:pPr>
            <a:fld id="{F5A5A465-82CB-4F5B-888D-766959A2473C}"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2062064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753329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9506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pPr>
              <a:defRPr/>
            </a:pPr>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a:xfrm>
            <a:off x="11606306" y="6347013"/>
            <a:ext cx="585695" cy="510989"/>
          </a:xfrm>
        </p:spPr>
        <p:txBody>
          <a:bodyPr/>
          <a:lstStyle>
            <a:lvl1pPr>
              <a:defRPr sz="1100"/>
            </a:lvl1pPr>
          </a:lstStyle>
          <a:p>
            <a:pPr>
              <a:defRPr/>
            </a:pPr>
            <a:fld id="{F5A5A465-82CB-4F5B-888D-766959A2473C}"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5671250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258" y="2861735"/>
            <a:ext cx="8827956"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5256" y="4777381"/>
            <a:ext cx="8827957"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50755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601" y="2060577"/>
            <a:ext cx="4397484"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5967" y="2056093"/>
            <a:ext cx="4397487"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pPr>
              <a:defRPr/>
            </a:pPr>
            <a:fld id="{F5A5A465-82CB-4F5B-888D-766959A2473C}"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60845811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600" y="1905000"/>
            <a:ext cx="439748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601" y="2514600"/>
            <a:ext cx="439748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5969" y="1905000"/>
            <a:ext cx="439748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5969" y="2514600"/>
            <a:ext cx="439748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pPr>
              <a:defRPr/>
            </a:pPr>
            <a:fld id="{F5A5A465-82CB-4F5B-888D-766959A2473C}"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5209122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pPr>
              <a:defRPr/>
            </a:pPr>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pPr>
              <a:defRPr/>
            </a:pPr>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pPr>
              <a:defRPr/>
            </a:pPr>
            <a:fld id="{F5A5A465-82CB-4F5B-888D-766959A2473C}"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57924507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pPr>
              <a:defRPr/>
            </a:pPr>
            <a:fld id="{F5A5A465-82CB-4F5B-888D-766959A2473C}"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13666278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5255" y="1447800"/>
            <a:ext cx="3401949"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5863" y="1447800"/>
            <a:ext cx="5197351"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5255" y="3129282"/>
            <a:ext cx="3401949"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D5BBC35B-A44B-4119-B8DA-DE9E3DFADA2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7504728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208" y="1854192"/>
            <a:ext cx="5094232"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51357" y="1143000"/>
            <a:ext cx="320123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5255" y="3657600"/>
            <a:ext cx="5086304"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pPr>
              <a:defRPr/>
            </a:pPr>
            <a:fld id="{F5A5A465-82CB-4F5B-888D-766959A2473C}"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3153876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2" name="Oval 21"/>
          <p:cNvSpPr/>
          <p:nvPr/>
        </p:nvSpPr>
        <p:spPr>
          <a:xfrm>
            <a:off x="8399243" y="1676400"/>
            <a:ext cx="37592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7586443" y="-457200"/>
            <a:ext cx="21336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399243" y="6096000"/>
            <a:ext cx="13208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28153" y="2667000"/>
            <a:ext cx="5588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119717" y="2895600"/>
            <a:ext cx="31496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280" y="452718"/>
            <a:ext cx="9407173" cy="1400530"/>
          </a:xfrm>
          <a:prstGeom prst="rect">
            <a:avLst/>
          </a:prstGeom>
        </p:spPr>
        <p:txBody>
          <a:bodyPr vert="horz" lIns="91440" tIns="45720" rIns="91440" bIns="4572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03600" y="2052925"/>
            <a:ext cx="8948872" cy="419548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rot="5400000">
            <a:off x="10158419" y="1790661"/>
            <a:ext cx="990599" cy="304879"/>
          </a:xfrm>
          <a:prstGeom prst="rect">
            <a:avLst/>
          </a:prstGeom>
        </p:spPr>
        <p:txBody>
          <a:bodyPr vert="horz" lIns="91440" tIns="45720" rIns="91440" bIns="45720" rtlCol="0" anchor="t"/>
          <a:lstStyle>
            <a:lvl1pPr algn="l">
              <a:defRPr sz="1100" b="0" i="0">
                <a:solidFill>
                  <a:schemeClr val="tx1">
                    <a:tint val="75000"/>
                    <a:alpha val="60000"/>
                  </a:schemeClr>
                </a:solidFill>
                <a:latin typeface="Calibri" panose="020F0502020204030204" pitchFamily="34" charset="0"/>
              </a:defRPr>
            </a:lvl1pPr>
          </a:lstStyle>
          <a:p>
            <a:pPr defTabSz="457200">
              <a:defRPr/>
            </a:pPr>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8954413" y="3225261"/>
            <a:ext cx="3859795" cy="304880"/>
          </a:xfrm>
          <a:prstGeom prst="rect">
            <a:avLst/>
          </a:prstGeom>
        </p:spPr>
        <p:txBody>
          <a:bodyPr vert="horz" lIns="91440" tIns="45720" rIns="91440" bIns="45720" rtlCol="0" anchor="b"/>
          <a:lstStyle>
            <a:lvl1pPr algn="l">
              <a:defRPr sz="1100" b="0" i="0">
                <a:solidFill>
                  <a:schemeClr val="tx1">
                    <a:tint val="75000"/>
                    <a:alpha val="60000"/>
                  </a:schemeClr>
                </a:solidFill>
                <a:latin typeface="Calibri" panose="020F0502020204030204" pitchFamily="34" charset="0"/>
              </a:defRPr>
            </a:lvl1pPr>
          </a:lstStyle>
          <a:p>
            <a:pPr defTabSz="457200">
              <a:defRPr/>
            </a:pPr>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bwMode="gray">
          <a:xfrm>
            <a:off x="11353584" y="6342676"/>
            <a:ext cx="838417" cy="515325"/>
          </a:xfrm>
          <a:prstGeom prst="rect">
            <a:avLst/>
          </a:prstGeom>
        </p:spPr>
        <p:txBody>
          <a:bodyPr vert="horz" lIns="91440" tIns="45720" rIns="91440" bIns="45720" rtlCol="0" anchor="b"/>
          <a:lstStyle>
            <a:lvl1pPr algn="ctr">
              <a:defRPr sz="1100" b="0" i="0">
                <a:solidFill>
                  <a:schemeClr val="bg1"/>
                </a:solidFill>
                <a:latin typeface="Calibri" panose="020F0502020204030204" pitchFamily="34" charset="0"/>
              </a:defRPr>
            </a:lvl1pPr>
          </a:lstStyle>
          <a:p>
            <a:pPr defTabSz="457200">
              <a:defRPr/>
            </a:pPr>
            <a:fld id="{F5A5A465-82CB-4F5B-888D-766959A2473C}" type="slidenum">
              <a:rPr lang="en-US" smtClean="0">
                <a:solidFill>
                  <a:prstClr val="black"/>
                </a:solidFill>
              </a:rPr>
              <a:pPr defTabSz="457200">
                <a:defRPr/>
              </a:pPr>
              <a:t>‹#›</a:t>
            </a:fld>
            <a:endParaRPr lang="en-US" dirty="0">
              <a:solidFill>
                <a:prstClr val="black"/>
              </a:solidFill>
            </a:endParaRPr>
          </a:p>
        </p:txBody>
      </p:sp>
      <p:pic>
        <p:nvPicPr>
          <p:cNvPr id="7" name="Picture 6"/>
          <p:cNvPicPr>
            <a:picLocks noChangeAspect="1"/>
          </p:cNvPicPr>
          <p:nvPr userDrawn="1"/>
        </p:nvPicPr>
        <p:blipFill rotWithShape="1">
          <a:blip r:embed="rId21"/>
          <a:srcRect l="173" t="13273" r="740" b="10965"/>
          <a:stretch/>
        </p:blipFill>
        <p:spPr>
          <a:xfrm>
            <a:off x="0" y="6462879"/>
            <a:ext cx="12192000" cy="390418"/>
          </a:xfrm>
          <a:prstGeom prst="rect">
            <a:avLst/>
          </a:prstGeom>
        </p:spPr>
      </p:pic>
      <p:pic>
        <p:nvPicPr>
          <p:cNvPr id="8" name="Picture 7"/>
          <p:cNvPicPr>
            <a:picLocks noChangeAspect="1"/>
          </p:cNvPicPr>
          <p:nvPr userDrawn="1"/>
        </p:nvPicPr>
        <p:blipFill>
          <a:blip r:embed="rId22"/>
          <a:stretch>
            <a:fillRect/>
          </a:stretch>
        </p:blipFill>
        <p:spPr>
          <a:xfrm>
            <a:off x="10327526" y="9742"/>
            <a:ext cx="943673" cy="1089717"/>
          </a:xfrm>
          <a:prstGeom prst="rect">
            <a:avLst/>
          </a:prstGeom>
        </p:spPr>
      </p:pic>
    </p:spTree>
    <p:extLst>
      <p:ext uri="{BB962C8B-B14F-4D97-AF65-F5344CB8AC3E}">
        <p14:creationId xmlns:p14="http://schemas.microsoft.com/office/powerpoint/2010/main" val="104494296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iming>
    <p:tnLst>
      <p:par>
        <p:cTn id="1" dur="indefinite" restart="never" nodeType="tmRoot"/>
      </p:par>
    </p:tnLst>
  </p:timing>
  <p:hf hdr="0" ftr="0" dt="0"/>
  <p:txStyles>
    <p:titleStyle>
      <a:lvl1pPr algn="l" defTabSz="457207" rtl="0" eaLnBrk="1" latinLnBrk="0" hangingPunct="1">
        <a:spcBef>
          <a:spcPct val="0"/>
        </a:spcBef>
        <a:buNone/>
        <a:defRPr sz="4200" b="0" i="0" kern="1200">
          <a:solidFill>
            <a:schemeClr val="tx2"/>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Calibri" panose="020F0502020204030204" pitchFamily="34" charset="0"/>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Calibri" panose="020F0502020204030204" pitchFamily="34" charset="0"/>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Calibri" panose="020F0502020204030204" pitchFamily="34" charset="0"/>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Calibri" panose="020F0502020204030204" pitchFamily="34" charset="0"/>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Calibri" panose="020F0502020204030204" pitchFamily="34" charset="0"/>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hbr.org/2016/11/3-ways-to-better-understand-your-emotion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forbes.com/2007/04/17/office-spouses-workplace-lead-careers-cx_tw_0417bizbasics.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258" y="2861735"/>
            <a:ext cx="8827956" cy="902397"/>
          </a:xfrm>
        </p:spPr>
        <p:txBody>
          <a:bodyPr/>
          <a:lstStyle/>
          <a:p>
            <a:r>
              <a:rPr lang="en-US" dirty="0" smtClean="0"/>
              <a:t>Workplace Survivor Syndrome</a:t>
            </a:r>
            <a:br>
              <a:rPr lang="en-US" dirty="0" smtClean="0"/>
            </a:br>
            <a:r>
              <a:rPr lang="en-US" dirty="0"/>
              <a:t/>
            </a:r>
            <a:br>
              <a:rPr lang="en-US" dirty="0"/>
            </a:br>
            <a:r>
              <a:rPr lang="en-US" dirty="0" smtClean="0"/>
              <a:t>August 26, 2020 </a:t>
            </a:r>
            <a:endParaRPr lang="en-US" dirty="0"/>
          </a:p>
        </p:txBody>
      </p:sp>
      <p:sp>
        <p:nvSpPr>
          <p:cNvPr id="3" name="Text Placeholder 2"/>
          <p:cNvSpPr>
            <a:spLocks noGrp="1"/>
          </p:cNvSpPr>
          <p:nvPr>
            <p:ph type="body" idx="1"/>
          </p:nvPr>
        </p:nvSpPr>
        <p:spPr>
          <a:xfrm>
            <a:off x="1155256" y="4777380"/>
            <a:ext cx="8827957" cy="1348211"/>
          </a:xfrm>
        </p:spPr>
        <p:txBody>
          <a:bodyPr>
            <a:normAutofit fontScale="85000" lnSpcReduction="20000"/>
          </a:bodyPr>
          <a:lstStyle/>
          <a:p>
            <a:endParaRPr lang="en-US" dirty="0" smtClean="0"/>
          </a:p>
          <a:p>
            <a:r>
              <a:rPr lang="en-US" dirty="0" smtClean="0"/>
              <a:t>Lynn Dull, Lcsw </a:t>
            </a:r>
          </a:p>
          <a:p>
            <a:r>
              <a:rPr lang="en-US" dirty="0" smtClean="0"/>
              <a:t>Larry Kammien, PhD</a:t>
            </a:r>
          </a:p>
          <a:p>
            <a:r>
              <a:rPr lang="en-US" dirty="0" smtClean="0"/>
              <a:t>Applied Leadership</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174808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Time</a:t>
            </a:r>
            <a:r>
              <a:rPr lang="en-US" dirty="0" smtClean="0"/>
              <a:t> </a:t>
            </a:r>
            <a:r>
              <a:rPr lang="en-US" b="1" dirty="0" smtClean="0"/>
              <a:t>Wasting</a:t>
            </a:r>
            <a:r>
              <a:rPr lang="en-US" dirty="0" smtClean="0"/>
              <a:t> </a:t>
            </a:r>
            <a:endParaRPr lang="en-US" dirty="0"/>
          </a:p>
        </p:txBody>
      </p:sp>
      <p:sp>
        <p:nvSpPr>
          <p:cNvPr id="3" name="Content Placeholder 2"/>
          <p:cNvSpPr>
            <a:spLocks noGrp="1"/>
          </p:cNvSpPr>
          <p:nvPr>
            <p:ph idx="1"/>
          </p:nvPr>
        </p:nvSpPr>
        <p:spPr>
          <a:xfrm>
            <a:off x="1103600" y="1677881"/>
            <a:ext cx="8948872" cy="4570526"/>
          </a:xfrm>
        </p:spPr>
        <p:txBody>
          <a:bodyPr>
            <a:normAutofit fontScale="77500" lnSpcReduction="20000"/>
          </a:bodyPr>
          <a:lstStyle/>
          <a:p>
            <a:endParaRPr lang="en-US" sz="2400" b="1" dirty="0" smtClean="0"/>
          </a:p>
          <a:p>
            <a:r>
              <a:rPr lang="en-US" sz="2800" b="1" dirty="0" smtClean="0"/>
              <a:t>Frozen</a:t>
            </a:r>
            <a:r>
              <a:rPr lang="en-US" sz="2800" b="1" dirty="0"/>
              <a:t>: Anxious Time-Waster</a:t>
            </a:r>
            <a:r>
              <a:rPr lang="en-US" sz="2800" dirty="0"/>
              <a:t> </a:t>
            </a:r>
          </a:p>
          <a:p>
            <a:pPr lvl="1"/>
            <a:r>
              <a:rPr lang="en-US" sz="2800" dirty="0" smtClean="0"/>
              <a:t>Overwhelmed </a:t>
            </a:r>
            <a:r>
              <a:rPr lang="en-US" sz="2800" dirty="0"/>
              <a:t>with anxiety </a:t>
            </a:r>
            <a:endParaRPr lang="en-US" sz="2800" dirty="0" smtClean="0"/>
          </a:p>
          <a:p>
            <a:pPr lvl="1"/>
            <a:r>
              <a:rPr lang="en-US" sz="2800" dirty="0" smtClean="0"/>
              <a:t> Fear they will be next , </a:t>
            </a:r>
            <a:r>
              <a:rPr lang="en-US" sz="2800" dirty="0"/>
              <a:t>freeze up and </a:t>
            </a:r>
            <a:r>
              <a:rPr lang="en-US" sz="2800" dirty="0" smtClean="0"/>
              <a:t>can drive productivity </a:t>
            </a:r>
            <a:r>
              <a:rPr lang="en-US" sz="2800" dirty="0"/>
              <a:t>level way </a:t>
            </a:r>
            <a:r>
              <a:rPr lang="en-US" sz="2800" dirty="0" smtClean="0"/>
              <a:t>down</a:t>
            </a:r>
          </a:p>
          <a:p>
            <a:r>
              <a:rPr lang="en-US" sz="2800" b="1" dirty="0" smtClean="0"/>
              <a:t>The </a:t>
            </a:r>
            <a:r>
              <a:rPr lang="en-US" sz="2800" b="1" dirty="0"/>
              <a:t>Time-Waster </a:t>
            </a:r>
            <a:endParaRPr lang="en-US" sz="2800" b="1" dirty="0" smtClean="0"/>
          </a:p>
          <a:p>
            <a:pPr lvl="1"/>
            <a:r>
              <a:rPr lang="en-US" sz="2800" dirty="0"/>
              <a:t>W</a:t>
            </a:r>
            <a:r>
              <a:rPr lang="en-US" sz="2800" dirty="0" smtClean="0"/>
              <a:t>orks </a:t>
            </a:r>
            <a:r>
              <a:rPr lang="en-US" sz="2800" dirty="0"/>
              <a:t>longer hours than before but gets less </a:t>
            </a:r>
            <a:r>
              <a:rPr lang="en-US" sz="2800" dirty="0" smtClean="0"/>
              <a:t>done</a:t>
            </a:r>
          </a:p>
          <a:p>
            <a:pPr lvl="1"/>
            <a:r>
              <a:rPr lang="en-US" sz="2800" dirty="0" smtClean="0"/>
              <a:t>Becomes invisible , </a:t>
            </a:r>
            <a:r>
              <a:rPr lang="en-US" sz="2800" dirty="0"/>
              <a:t> </a:t>
            </a:r>
            <a:r>
              <a:rPr lang="en-US" sz="2800" dirty="0" smtClean="0"/>
              <a:t>hope they </a:t>
            </a:r>
            <a:r>
              <a:rPr lang="en-US" sz="2800" dirty="0"/>
              <a:t>may be spared if layoffs hit </a:t>
            </a:r>
            <a:r>
              <a:rPr lang="en-US" sz="2800" dirty="0" smtClean="0"/>
              <a:t>again</a:t>
            </a:r>
          </a:p>
          <a:p>
            <a:pPr lvl="1"/>
            <a:r>
              <a:rPr lang="en-US" sz="2800" dirty="0" smtClean="0"/>
              <a:t>Do what </a:t>
            </a:r>
            <a:r>
              <a:rPr lang="en-US" sz="2800" dirty="0"/>
              <a:t>they are </a:t>
            </a:r>
            <a:r>
              <a:rPr lang="en-US" sz="2800" dirty="0" smtClean="0"/>
              <a:t>told </a:t>
            </a:r>
            <a:r>
              <a:rPr lang="en-US" sz="2800" dirty="0"/>
              <a:t>but have lost all commitment to the company </a:t>
            </a:r>
            <a:endParaRPr lang="en-US" sz="2800" dirty="0" smtClean="0"/>
          </a:p>
          <a:p>
            <a:pPr lvl="1"/>
            <a:r>
              <a:rPr lang="en-US" sz="2800" dirty="0" smtClean="0"/>
              <a:t>Motivated less </a:t>
            </a:r>
            <a:r>
              <a:rPr lang="en-US" sz="2800" dirty="0"/>
              <a:t>to do good </a:t>
            </a:r>
            <a:r>
              <a:rPr lang="en-US" sz="2800" dirty="0" smtClean="0"/>
              <a:t>work</a:t>
            </a:r>
          </a:p>
          <a:p>
            <a:pPr marL="457207" lvl="1" indent="0">
              <a:buNone/>
            </a:pPr>
            <a:r>
              <a:rPr lang="en-US" sz="3000" dirty="0" smtClean="0"/>
              <a:t>Disengagement </a:t>
            </a:r>
            <a:r>
              <a:rPr lang="en-US" sz="3000" dirty="0"/>
              <a:t>is one of the leading after-effects of layoffs and leads to a workforce of the walking dead</a:t>
            </a:r>
          </a:p>
          <a:p>
            <a:endParaRPr lang="en-US" dirty="0"/>
          </a:p>
        </p:txBody>
      </p:sp>
      <p:sp>
        <p:nvSpPr>
          <p:cNvPr id="4" name="Slide Number Placeholder 3"/>
          <p:cNvSpPr>
            <a:spLocks noGrp="1"/>
          </p:cNvSpPr>
          <p:nvPr>
            <p:ph type="sldNum" sz="quarter" idx="12"/>
          </p:nvPr>
        </p:nvSpPr>
        <p:spPr/>
        <p:txBody>
          <a:bodyPr/>
          <a:lstStyle/>
          <a:p>
            <a:pPr>
              <a:defRPr/>
            </a:pPr>
            <a:fld id="{F5A5A465-82CB-4F5B-888D-766959A2473C}"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371419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Overdrive</a:t>
            </a:r>
            <a:endParaRPr lang="en-US" b="1" dirty="0"/>
          </a:p>
        </p:txBody>
      </p:sp>
      <p:sp>
        <p:nvSpPr>
          <p:cNvPr id="3" name="Content Placeholder 2"/>
          <p:cNvSpPr>
            <a:spLocks noGrp="1"/>
          </p:cNvSpPr>
          <p:nvPr>
            <p:ph idx="1"/>
          </p:nvPr>
        </p:nvSpPr>
        <p:spPr>
          <a:xfrm>
            <a:off x="1103600" y="1391921"/>
            <a:ext cx="8948872" cy="4856486"/>
          </a:xfrm>
        </p:spPr>
        <p:txBody>
          <a:bodyPr>
            <a:normAutofit lnSpcReduction="10000"/>
          </a:bodyPr>
          <a:lstStyle/>
          <a:p>
            <a:r>
              <a:rPr lang="en-US" sz="2800" b="1" dirty="0" smtClean="0"/>
              <a:t>In </a:t>
            </a:r>
            <a:r>
              <a:rPr lang="en-US" sz="2800" b="1" dirty="0"/>
              <a:t>Overdrive: The Star Performer</a:t>
            </a:r>
            <a:r>
              <a:rPr lang="en-US" sz="2800" dirty="0"/>
              <a:t> </a:t>
            </a:r>
          </a:p>
          <a:p>
            <a:pPr lvl="1"/>
            <a:r>
              <a:rPr lang="en-US" sz="2800" dirty="0" smtClean="0"/>
              <a:t>Driven </a:t>
            </a:r>
            <a:r>
              <a:rPr lang="en-US" sz="2800" dirty="0"/>
              <a:t>by success and accomplishing goals.</a:t>
            </a:r>
          </a:p>
          <a:p>
            <a:pPr lvl="1"/>
            <a:r>
              <a:rPr lang="en-US" sz="2800" dirty="0" smtClean="0"/>
              <a:t>View </a:t>
            </a:r>
            <a:r>
              <a:rPr lang="en-US" sz="2800" dirty="0"/>
              <a:t>layoffs as an opportunity to advance. </a:t>
            </a:r>
            <a:endParaRPr lang="en-US" sz="2800" dirty="0" smtClean="0"/>
          </a:p>
          <a:p>
            <a:pPr lvl="1"/>
            <a:r>
              <a:rPr lang="en-US" sz="2800" dirty="0"/>
              <a:t>F</a:t>
            </a:r>
            <a:r>
              <a:rPr lang="en-US" sz="2800" dirty="0" smtClean="0"/>
              <a:t>eel reaffirmed  of their </a:t>
            </a:r>
            <a:r>
              <a:rPr lang="en-US" sz="2800" dirty="0"/>
              <a:t>value to the company. </a:t>
            </a:r>
            <a:endParaRPr lang="en-US" sz="2800" dirty="0" smtClean="0"/>
          </a:p>
          <a:p>
            <a:pPr lvl="1"/>
            <a:r>
              <a:rPr lang="en-US" sz="2800" dirty="0" smtClean="0"/>
              <a:t>Believe fewer colleagues means less competition. </a:t>
            </a:r>
          </a:p>
          <a:p>
            <a:pPr lvl="1"/>
            <a:r>
              <a:rPr lang="en-US" sz="2800" dirty="0" smtClean="0"/>
              <a:t>Feel anger and resentment if they are overloaded with work and don't feel fairly compensated.</a:t>
            </a:r>
          </a:p>
          <a:p>
            <a:pPr lvl="1"/>
            <a:r>
              <a:rPr lang="en-US" sz="2800" dirty="0" smtClean="0"/>
              <a:t>Experience poor </a:t>
            </a:r>
            <a:r>
              <a:rPr lang="en-US" sz="2800" dirty="0"/>
              <a:t>management, frustration may build to a boiling point, causing them to reach for the escape hatch.</a:t>
            </a:r>
          </a:p>
          <a:p>
            <a:endParaRPr lang="en-US" dirty="0"/>
          </a:p>
        </p:txBody>
      </p:sp>
      <p:sp>
        <p:nvSpPr>
          <p:cNvPr id="4" name="Slide Number Placeholder 3"/>
          <p:cNvSpPr>
            <a:spLocks noGrp="1"/>
          </p:cNvSpPr>
          <p:nvPr>
            <p:ph type="sldNum" sz="quarter" idx="12"/>
          </p:nvPr>
        </p:nvSpPr>
        <p:spPr/>
        <p:txBody>
          <a:bodyPr/>
          <a:lstStyle/>
          <a:p>
            <a:pPr>
              <a:defRPr/>
            </a:pPr>
            <a:fld id="{F5A5A465-82CB-4F5B-888D-766959A2473C}"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24498348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Panicked</a:t>
            </a:r>
            <a:r>
              <a:rPr lang="en-US" b="1" dirty="0"/>
              <a:t>: Ready to Jump Ship </a:t>
            </a:r>
            <a:r>
              <a:rPr lang="en-US" dirty="0"/>
              <a:t/>
            </a:r>
            <a:br>
              <a:rPr lang="en-US" dirty="0"/>
            </a:br>
            <a:endParaRPr lang="en-US" dirty="0"/>
          </a:p>
        </p:txBody>
      </p:sp>
      <p:sp>
        <p:nvSpPr>
          <p:cNvPr id="3" name="Content Placeholder 2"/>
          <p:cNvSpPr>
            <a:spLocks noGrp="1"/>
          </p:cNvSpPr>
          <p:nvPr>
            <p:ph idx="1"/>
          </p:nvPr>
        </p:nvSpPr>
        <p:spPr>
          <a:xfrm>
            <a:off x="1103600" y="1438183"/>
            <a:ext cx="8948872" cy="4810223"/>
          </a:xfrm>
        </p:spPr>
        <p:txBody>
          <a:bodyPr>
            <a:normAutofit/>
          </a:bodyPr>
          <a:lstStyle/>
          <a:p>
            <a:endParaRPr lang="en-US" dirty="0" smtClean="0"/>
          </a:p>
          <a:p>
            <a:r>
              <a:rPr lang="en-US" sz="2800" dirty="0" smtClean="0"/>
              <a:t>Consumed </a:t>
            </a:r>
            <a:r>
              <a:rPr lang="en-US" sz="2800" dirty="0"/>
              <a:t>by </a:t>
            </a:r>
            <a:r>
              <a:rPr lang="en-US" sz="2800" dirty="0" smtClean="0"/>
              <a:t>worry, uncertainty </a:t>
            </a:r>
            <a:r>
              <a:rPr lang="en-US" sz="2800" dirty="0"/>
              <a:t>and panic after </a:t>
            </a:r>
            <a:r>
              <a:rPr lang="en-US" sz="2800" dirty="0" smtClean="0"/>
              <a:t>layoffs</a:t>
            </a:r>
          </a:p>
          <a:p>
            <a:r>
              <a:rPr lang="en-US" sz="2800" dirty="0" smtClean="0"/>
              <a:t>Look </a:t>
            </a:r>
            <a:r>
              <a:rPr lang="en-US" sz="2800" dirty="0"/>
              <a:t>for other jobs or leave the company </a:t>
            </a:r>
            <a:endParaRPr lang="en-US" sz="2800" dirty="0" smtClean="0"/>
          </a:p>
          <a:p>
            <a:r>
              <a:rPr lang="en-US" sz="2800" dirty="0" smtClean="0"/>
              <a:t>Experts </a:t>
            </a:r>
            <a:r>
              <a:rPr lang="en-US" sz="2800" dirty="0"/>
              <a:t>say the prolonged feelings of vulnerability leading up to and following layoffs can be more psychologically damaging than actually being laid off. </a:t>
            </a:r>
            <a:endParaRPr lang="en-US" sz="2800" dirty="0" smtClean="0"/>
          </a:p>
          <a:p>
            <a:r>
              <a:rPr lang="en-US" sz="2800" dirty="0" smtClean="0"/>
              <a:t>Long-lasting </a:t>
            </a:r>
            <a:r>
              <a:rPr lang="en-US" sz="2800" dirty="0"/>
              <a:t>panic often leads employees to act out or seek an escape after work </a:t>
            </a:r>
            <a:r>
              <a:rPr lang="en-US" sz="2800" dirty="0" smtClean="0"/>
              <a:t>hours</a:t>
            </a:r>
            <a:endParaRPr lang="en-US" dirty="0"/>
          </a:p>
        </p:txBody>
      </p:sp>
      <p:sp>
        <p:nvSpPr>
          <p:cNvPr id="4" name="Slide Number Placeholder 3"/>
          <p:cNvSpPr>
            <a:spLocks noGrp="1"/>
          </p:cNvSpPr>
          <p:nvPr>
            <p:ph type="sldNum" sz="quarter" idx="12"/>
          </p:nvPr>
        </p:nvSpPr>
        <p:spPr/>
        <p:txBody>
          <a:bodyPr/>
          <a:lstStyle/>
          <a:p>
            <a:pPr>
              <a:defRPr/>
            </a:pPr>
            <a:fld id="{F5A5A465-82CB-4F5B-888D-766959A2473C}"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2570595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Lost: Upended after losing a boss</a:t>
            </a:r>
            <a:endParaRPr lang="en-US" b="1" dirty="0"/>
          </a:p>
        </p:txBody>
      </p:sp>
      <p:sp>
        <p:nvSpPr>
          <p:cNvPr id="3" name="Content Placeholder 2"/>
          <p:cNvSpPr>
            <a:spLocks noGrp="1"/>
          </p:cNvSpPr>
          <p:nvPr>
            <p:ph idx="1"/>
          </p:nvPr>
        </p:nvSpPr>
        <p:spPr/>
        <p:txBody>
          <a:bodyPr>
            <a:noAutofit/>
          </a:bodyPr>
          <a:lstStyle/>
          <a:p>
            <a:r>
              <a:rPr lang="en-US" sz="2800" b="1" dirty="0"/>
              <a:t>Lost: Upended After Losing Boss</a:t>
            </a:r>
            <a:r>
              <a:rPr lang="en-US" sz="2800" dirty="0"/>
              <a:t> </a:t>
            </a:r>
          </a:p>
          <a:p>
            <a:pPr lvl="1"/>
            <a:r>
              <a:rPr lang="en-US" sz="2800" dirty="0" smtClean="0"/>
              <a:t>Dazed </a:t>
            </a:r>
            <a:r>
              <a:rPr lang="en-US" sz="2800" dirty="0"/>
              <a:t>and confused </a:t>
            </a:r>
            <a:r>
              <a:rPr lang="en-US" sz="2800" dirty="0" smtClean="0"/>
              <a:t>feelings can continue after a layoff</a:t>
            </a:r>
          </a:p>
          <a:p>
            <a:pPr lvl="1"/>
            <a:r>
              <a:rPr lang="en-US" sz="2800" dirty="0" smtClean="0"/>
              <a:t>The employee has </a:t>
            </a:r>
            <a:r>
              <a:rPr lang="en-US" sz="2800" dirty="0"/>
              <a:t>lost </a:t>
            </a:r>
            <a:r>
              <a:rPr lang="en-US" sz="2800" dirty="0" smtClean="0"/>
              <a:t> </a:t>
            </a:r>
            <a:r>
              <a:rPr lang="en-US" sz="2800" dirty="0"/>
              <a:t>trust in the company </a:t>
            </a:r>
            <a:r>
              <a:rPr lang="en-US" sz="2800" i="1" dirty="0"/>
              <a:t>and</a:t>
            </a:r>
            <a:r>
              <a:rPr lang="en-US" sz="2800" dirty="0"/>
              <a:t> the person </a:t>
            </a:r>
            <a:r>
              <a:rPr lang="en-US" sz="2800" dirty="0" smtClean="0"/>
              <a:t>trusted </a:t>
            </a:r>
            <a:r>
              <a:rPr lang="en-US" sz="2800" dirty="0"/>
              <a:t>to guide </a:t>
            </a:r>
            <a:r>
              <a:rPr lang="en-US" sz="2800" dirty="0" smtClean="0"/>
              <a:t>their </a:t>
            </a:r>
            <a:r>
              <a:rPr lang="en-US" sz="2800" dirty="0"/>
              <a:t>work </a:t>
            </a:r>
          </a:p>
          <a:p>
            <a:r>
              <a:rPr lang="en-US" sz="2800" dirty="0"/>
              <a:t>Feeling needy for direction and </a:t>
            </a:r>
            <a:r>
              <a:rPr lang="en-US" sz="2800" dirty="0" smtClean="0"/>
              <a:t>security</a:t>
            </a:r>
          </a:p>
          <a:p>
            <a:pPr lvl="1"/>
            <a:r>
              <a:rPr lang="en-US" sz="2800" dirty="0" smtClean="0"/>
              <a:t>Search for authority </a:t>
            </a:r>
            <a:r>
              <a:rPr lang="en-US" sz="2800" dirty="0"/>
              <a:t>figure to latch on to. </a:t>
            </a:r>
            <a:endParaRPr lang="en-US" sz="2800" dirty="0" smtClean="0"/>
          </a:p>
          <a:p>
            <a:pPr lvl="1"/>
            <a:r>
              <a:rPr lang="en-US" sz="2800" dirty="0"/>
              <a:t>F</a:t>
            </a:r>
            <a:r>
              <a:rPr lang="en-US" sz="2800" dirty="0" smtClean="0"/>
              <a:t>ind </a:t>
            </a:r>
            <a:r>
              <a:rPr lang="en-US" sz="2800" dirty="0"/>
              <a:t>a false sense of security </a:t>
            </a:r>
            <a:r>
              <a:rPr lang="en-US" sz="2800" dirty="0" smtClean="0"/>
              <a:t>, listen to gossip</a:t>
            </a:r>
          </a:p>
          <a:p>
            <a:endParaRPr lang="en-US" sz="2800" dirty="0"/>
          </a:p>
        </p:txBody>
      </p:sp>
      <p:sp>
        <p:nvSpPr>
          <p:cNvPr id="4" name="Slide Number Placeholder 3"/>
          <p:cNvSpPr>
            <a:spLocks noGrp="1"/>
          </p:cNvSpPr>
          <p:nvPr>
            <p:ph type="sldNum" sz="quarter" idx="12"/>
          </p:nvPr>
        </p:nvSpPr>
        <p:spPr/>
        <p:txBody>
          <a:bodyPr/>
          <a:lstStyle/>
          <a:p>
            <a:pPr>
              <a:defRPr/>
            </a:pPr>
            <a:fld id="{F5A5A465-82CB-4F5B-888D-766959A2473C}"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38310109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Coping Strategies </a:t>
            </a:r>
            <a:endParaRPr lang="en-US" b="1" dirty="0"/>
          </a:p>
        </p:txBody>
      </p:sp>
      <p:sp>
        <p:nvSpPr>
          <p:cNvPr id="3" name="Content Placeholder 2"/>
          <p:cNvSpPr>
            <a:spLocks noGrp="1"/>
          </p:cNvSpPr>
          <p:nvPr>
            <p:ph idx="1"/>
          </p:nvPr>
        </p:nvSpPr>
        <p:spPr>
          <a:xfrm>
            <a:off x="1103600" y="1046480"/>
            <a:ext cx="8948872" cy="5201927"/>
          </a:xfrm>
        </p:spPr>
        <p:txBody>
          <a:bodyPr>
            <a:normAutofit/>
          </a:bodyPr>
          <a:lstStyle/>
          <a:p>
            <a:endParaRPr lang="en-US" dirty="0" smtClean="0"/>
          </a:p>
          <a:p>
            <a:r>
              <a:rPr lang="en-US" sz="2800" dirty="0" smtClean="0"/>
              <a:t>Remain </a:t>
            </a:r>
            <a:r>
              <a:rPr lang="en-US" sz="2800" dirty="0"/>
              <a:t>calm. When </a:t>
            </a:r>
            <a:r>
              <a:rPr lang="en-US" sz="2800" b="1" dirty="0"/>
              <a:t>layoffs</a:t>
            </a:r>
            <a:r>
              <a:rPr lang="en-US" sz="2800" dirty="0"/>
              <a:t> hit, the immediate reaction of those left behind is often </a:t>
            </a:r>
            <a:r>
              <a:rPr lang="en-US" sz="2800" dirty="0" smtClean="0"/>
              <a:t>panic</a:t>
            </a:r>
          </a:p>
          <a:p>
            <a:r>
              <a:rPr lang="en-US" sz="2800" dirty="0" smtClean="0"/>
              <a:t> Recognize </a:t>
            </a:r>
            <a:r>
              <a:rPr lang="en-US" sz="2800" dirty="0"/>
              <a:t>that </a:t>
            </a:r>
            <a:r>
              <a:rPr lang="en-US" sz="2800" b="1" dirty="0"/>
              <a:t>survivor guilt</a:t>
            </a:r>
            <a:r>
              <a:rPr lang="en-US" sz="2800" dirty="0"/>
              <a:t> is </a:t>
            </a:r>
            <a:r>
              <a:rPr lang="en-US" sz="2800" dirty="0" smtClean="0"/>
              <a:t>normal</a:t>
            </a:r>
            <a:endParaRPr lang="en-US" sz="2800" dirty="0"/>
          </a:p>
          <a:p>
            <a:r>
              <a:rPr lang="en-US" sz="2800" dirty="0" smtClean="0"/>
              <a:t>Be </a:t>
            </a:r>
            <a:r>
              <a:rPr lang="en-US" sz="2800" dirty="0"/>
              <a:t>honest and </a:t>
            </a:r>
            <a:r>
              <a:rPr lang="en-US" sz="2800" dirty="0" smtClean="0"/>
              <a:t>efficient </a:t>
            </a:r>
            <a:endParaRPr lang="en-US" sz="2800" dirty="0"/>
          </a:p>
          <a:p>
            <a:r>
              <a:rPr lang="en-US" sz="2800" dirty="0" smtClean="0"/>
              <a:t>Empower yourself</a:t>
            </a:r>
          </a:p>
          <a:p>
            <a:r>
              <a:rPr lang="en-US" sz="2800" dirty="0" smtClean="0"/>
              <a:t>Manage </a:t>
            </a:r>
            <a:r>
              <a:rPr lang="en-US" sz="2800" dirty="0"/>
              <a:t>your </a:t>
            </a:r>
            <a:r>
              <a:rPr lang="en-US" sz="2800" dirty="0" smtClean="0"/>
              <a:t>stress utilize additional coping strategies</a:t>
            </a:r>
            <a:endParaRPr lang="en-US" sz="2800" dirty="0"/>
          </a:p>
          <a:p>
            <a:r>
              <a:rPr lang="en-US" sz="2800" dirty="0"/>
              <a:t>Maintain </a:t>
            </a:r>
            <a:r>
              <a:rPr lang="en-US" sz="2800" dirty="0" smtClean="0"/>
              <a:t>perspective practice both and thinking</a:t>
            </a:r>
          </a:p>
          <a:p>
            <a:r>
              <a:rPr lang="en-US" sz="2800" dirty="0" smtClean="0"/>
              <a:t>Experience </a:t>
            </a:r>
            <a:r>
              <a:rPr lang="en-US" sz="2800" dirty="0"/>
              <a:t>a </a:t>
            </a:r>
            <a:r>
              <a:rPr lang="en-US" sz="2800" b="1" dirty="0"/>
              <a:t>sense of </a:t>
            </a:r>
            <a:r>
              <a:rPr lang="en-US" sz="2800" b="1" dirty="0" smtClean="0"/>
              <a:t>mastery</a:t>
            </a:r>
            <a:r>
              <a:rPr lang="en-US" sz="2800" dirty="0"/>
              <a:t> </a:t>
            </a:r>
            <a:r>
              <a:rPr lang="en-US" sz="2800" dirty="0" smtClean="0"/>
              <a:t>even in the small things that you are doing</a:t>
            </a:r>
            <a:endParaRPr lang="en-US" sz="2800"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F5A5A465-82CB-4F5B-888D-766959A2473C}"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1844236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Coping Strategies</a:t>
            </a:r>
            <a:endParaRPr lang="en-US" b="1" dirty="0"/>
          </a:p>
        </p:txBody>
      </p:sp>
      <p:sp>
        <p:nvSpPr>
          <p:cNvPr id="3" name="Content Placeholder 2"/>
          <p:cNvSpPr>
            <a:spLocks noGrp="1"/>
          </p:cNvSpPr>
          <p:nvPr>
            <p:ph idx="1"/>
          </p:nvPr>
        </p:nvSpPr>
        <p:spPr>
          <a:xfrm>
            <a:off x="1103600" y="1270001"/>
            <a:ext cx="8948872" cy="4978406"/>
          </a:xfrm>
        </p:spPr>
        <p:txBody>
          <a:bodyPr>
            <a:normAutofit lnSpcReduction="10000"/>
          </a:bodyPr>
          <a:lstStyle/>
          <a:p>
            <a:endParaRPr lang="en-US" dirty="0" smtClean="0">
              <a:cs typeface="Calibri" panose="020F0502020204030204" pitchFamily="34" charset="0"/>
            </a:endParaRPr>
          </a:p>
          <a:p>
            <a:r>
              <a:rPr lang="en-US" sz="2800" dirty="0" smtClean="0">
                <a:cs typeface="Calibri" panose="020F0502020204030204" pitchFamily="34" charset="0"/>
              </a:rPr>
              <a:t>Allow </a:t>
            </a:r>
            <a:r>
              <a:rPr lang="en-US" sz="2800" dirty="0">
                <a:cs typeface="Calibri" panose="020F0502020204030204" pitchFamily="34" charset="0"/>
              </a:rPr>
              <a:t>yourself time to grieve. </a:t>
            </a:r>
            <a:endParaRPr lang="en-US" sz="2800" dirty="0" smtClean="0">
              <a:cs typeface="Calibri" panose="020F0502020204030204" pitchFamily="34" charset="0"/>
            </a:endParaRPr>
          </a:p>
          <a:p>
            <a:r>
              <a:rPr lang="en-US" sz="2800" dirty="0" smtClean="0">
                <a:cs typeface="Calibri" panose="020F0502020204030204" pitchFamily="34" charset="0"/>
              </a:rPr>
              <a:t>Find opportunity within adversity. </a:t>
            </a:r>
            <a:r>
              <a:rPr lang="en-US" sz="2800" dirty="0"/>
              <a:t>What are you still doing well despite the stress? What new things have you discovered about yourself or your family? </a:t>
            </a:r>
            <a:endParaRPr lang="en-US" sz="2800" dirty="0" smtClean="0">
              <a:cs typeface="Calibri" panose="020F0502020204030204" pitchFamily="34" charset="0"/>
            </a:endParaRPr>
          </a:p>
          <a:p>
            <a:r>
              <a:rPr lang="en-US" sz="2800" dirty="0" smtClean="0">
                <a:cs typeface="Calibri" panose="020F0502020204030204" pitchFamily="34" charset="0"/>
              </a:rPr>
              <a:t>Taking on additional work can be a stressor, </a:t>
            </a:r>
            <a:r>
              <a:rPr lang="en-US" sz="2800" dirty="0">
                <a:cs typeface="Calibri" panose="020F0502020204030204" pitchFamily="34" charset="0"/>
              </a:rPr>
              <a:t>t</a:t>
            </a:r>
            <a:r>
              <a:rPr lang="en-US" sz="2800" dirty="0" smtClean="0">
                <a:cs typeface="Calibri" panose="020F0502020204030204" pitchFamily="34" charset="0"/>
              </a:rPr>
              <a:t>ake </a:t>
            </a:r>
            <a:r>
              <a:rPr lang="en-US" sz="2800" dirty="0">
                <a:cs typeface="Calibri" panose="020F0502020204030204" pitchFamily="34" charset="0"/>
              </a:rPr>
              <a:t>a </a:t>
            </a:r>
            <a:r>
              <a:rPr lang="en-US" sz="2800" dirty="0" smtClean="0">
                <a:cs typeface="Calibri" panose="020F0502020204030204" pitchFamily="34" charset="0"/>
              </a:rPr>
              <a:t>mental break.</a:t>
            </a:r>
          </a:p>
          <a:p>
            <a:r>
              <a:rPr lang="en-US" sz="2800" dirty="0" smtClean="0">
                <a:cs typeface="Calibri" panose="020F0502020204030204" pitchFamily="34" charset="0"/>
              </a:rPr>
              <a:t>Cut </a:t>
            </a:r>
            <a:r>
              <a:rPr lang="en-US" sz="2800" dirty="0">
                <a:cs typeface="Calibri" panose="020F0502020204030204" pitchFamily="34" charset="0"/>
              </a:rPr>
              <a:t>yourself some </a:t>
            </a:r>
            <a:r>
              <a:rPr lang="en-US" sz="2800" dirty="0" smtClean="0">
                <a:cs typeface="Calibri" panose="020F0502020204030204" pitchFamily="34" charset="0"/>
              </a:rPr>
              <a:t>slack, do </a:t>
            </a:r>
            <a:r>
              <a:rPr lang="en-US" sz="2800" dirty="0">
                <a:cs typeface="Calibri" panose="020F0502020204030204" pitchFamily="34" charset="0"/>
              </a:rPr>
              <a:t>your best each day, </a:t>
            </a:r>
          </a:p>
          <a:p>
            <a:r>
              <a:rPr lang="en-US" sz="2800" dirty="0" smtClean="0">
                <a:cs typeface="Calibri" panose="020F0502020204030204" pitchFamily="34" charset="0"/>
              </a:rPr>
              <a:t>Arrange physical distance between yourself and work, even for a day</a:t>
            </a:r>
          </a:p>
          <a:p>
            <a:r>
              <a:rPr lang="en-US" sz="2800" dirty="0">
                <a:cs typeface="Calibri" panose="020F0502020204030204" pitchFamily="34" charset="0"/>
              </a:rPr>
              <a:t>Avoid office gossip about further </a:t>
            </a:r>
            <a:r>
              <a:rPr lang="en-US" sz="2800" dirty="0" smtClean="0">
                <a:cs typeface="Calibri" panose="020F0502020204030204" pitchFamily="34" charset="0"/>
              </a:rPr>
              <a:t>cuts</a:t>
            </a:r>
          </a:p>
        </p:txBody>
      </p:sp>
      <p:sp>
        <p:nvSpPr>
          <p:cNvPr id="4" name="Slide Number Placeholder 3"/>
          <p:cNvSpPr>
            <a:spLocks noGrp="1"/>
          </p:cNvSpPr>
          <p:nvPr>
            <p:ph type="sldNum" sz="quarter" idx="12"/>
          </p:nvPr>
        </p:nvSpPr>
        <p:spPr/>
        <p:txBody>
          <a:bodyPr/>
          <a:lstStyle/>
          <a:p>
            <a:pPr>
              <a:defRPr/>
            </a:pPr>
            <a:fld id="{F5A5A465-82CB-4F5B-888D-766959A2473C}"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28707903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endParaRPr lang="en-US" dirty="0" smtClean="0"/>
          </a:p>
          <a:p>
            <a:pPr algn="ctr"/>
            <a:endParaRPr lang="en-US" dirty="0"/>
          </a:p>
          <a:p>
            <a:pPr algn="ctr"/>
            <a:endParaRPr lang="en-US" dirty="0" smtClean="0"/>
          </a:p>
          <a:p>
            <a:pPr algn="ctr"/>
            <a:endParaRPr lang="en-US" dirty="0"/>
          </a:p>
          <a:p>
            <a:pPr marL="0" indent="0" algn="ctr">
              <a:buNone/>
            </a:pPr>
            <a:r>
              <a:rPr lang="en-US" sz="7200" dirty="0" smtClean="0"/>
              <a:t>Thank You</a:t>
            </a:r>
            <a:endParaRPr lang="en-US" sz="7200" dirty="0"/>
          </a:p>
        </p:txBody>
      </p:sp>
      <p:sp>
        <p:nvSpPr>
          <p:cNvPr id="4" name="Slide Number Placeholder 3"/>
          <p:cNvSpPr>
            <a:spLocks noGrp="1"/>
          </p:cNvSpPr>
          <p:nvPr>
            <p:ph type="sldNum" sz="quarter" idx="12"/>
          </p:nvPr>
        </p:nvSpPr>
        <p:spPr/>
        <p:txBody>
          <a:bodyPr/>
          <a:lstStyle/>
          <a:p>
            <a:pPr>
              <a:defRPr/>
            </a:pPr>
            <a:fld id="{F5A5A465-82CB-4F5B-888D-766959A2473C}"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15414441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Manager Information to be sent out..</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F5A5A465-82CB-4F5B-888D-766959A2473C}"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18397668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6"/>
          <p:cNvSpPr>
            <a:spLocks noChangeShapeType="1"/>
          </p:cNvSpPr>
          <p:nvPr/>
        </p:nvSpPr>
        <p:spPr bwMode="auto">
          <a:xfrm flipH="1">
            <a:off x="4669632" y="1885951"/>
            <a:ext cx="4763" cy="37028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Line 7"/>
          <p:cNvSpPr>
            <a:spLocks noChangeShapeType="1"/>
          </p:cNvSpPr>
          <p:nvPr/>
        </p:nvSpPr>
        <p:spPr bwMode="auto">
          <a:xfrm>
            <a:off x="4674394" y="2391966"/>
            <a:ext cx="41148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Line 9"/>
          <p:cNvSpPr>
            <a:spLocks noChangeShapeType="1"/>
          </p:cNvSpPr>
          <p:nvPr/>
        </p:nvSpPr>
        <p:spPr bwMode="auto">
          <a:xfrm>
            <a:off x="3417094" y="4444604"/>
            <a:ext cx="58864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Arc 13"/>
          <p:cNvSpPr>
            <a:spLocks/>
          </p:cNvSpPr>
          <p:nvPr/>
        </p:nvSpPr>
        <p:spPr bwMode="auto">
          <a:xfrm rot="8311449">
            <a:off x="4922044" y="3990976"/>
            <a:ext cx="1248966" cy="1073944"/>
          </a:xfrm>
          <a:custGeom>
            <a:avLst/>
            <a:gdLst>
              <a:gd name="T0" fmla="*/ 2147483647 w 21518"/>
              <a:gd name="T1" fmla="*/ 0 h 21470"/>
              <a:gd name="T2" fmla="*/ 2147483647 w 21518"/>
              <a:gd name="T3" fmla="*/ 2147483647 h 21470"/>
              <a:gd name="T4" fmla="*/ 0 w 21518"/>
              <a:gd name="T5" fmla="*/ 2147483647 h 21470"/>
              <a:gd name="T6" fmla="*/ 0 60000 65536"/>
              <a:gd name="T7" fmla="*/ 0 60000 65536"/>
              <a:gd name="T8" fmla="*/ 0 60000 65536"/>
              <a:gd name="T9" fmla="*/ 0 w 21518"/>
              <a:gd name="T10" fmla="*/ 0 h 21470"/>
              <a:gd name="T11" fmla="*/ 21518 w 21518"/>
              <a:gd name="T12" fmla="*/ 21470 h 21470"/>
            </a:gdLst>
            <a:ahLst/>
            <a:cxnLst>
              <a:cxn ang="T6">
                <a:pos x="T0" y="T1"/>
              </a:cxn>
              <a:cxn ang="T7">
                <a:pos x="T2" y="T3"/>
              </a:cxn>
              <a:cxn ang="T8">
                <a:pos x="T4" y="T5"/>
              </a:cxn>
            </a:cxnLst>
            <a:rect l="T9" t="T10" r="T11" b="T12"/>
            <a:pathLst>
              <a:path w="21518" h="21470" fill="none" extrusionOk="0">
                <a:moveTo>
                  <a:pt x="2365" y="-1"/>
                </a:moveTo>
                <a:cubicBezTo>
                  <a:pt x="12601" y="1127"/>
                  <a:pt x="20618" y="9325"/>
                  <a:pt x="21517" y="19585"/>
                </a:cubicBezTo>
              </a:path>
              <a:path w="21518" h="21470" stroke="0" extrusionOk="0">
                <a:moveTo>
                  <a:pt x="2365" y="-1"/>
                </a:moveTo>
                <a:cubicBezTo>
                  <a:pt x="12601" y="1127"/>
                  <a:pt x="20618" y="9325"/>
                  <a:pt x="21517" y="19585"/>
                </a:cubicBezTo>
                <a:lnTo>
                  <a:pt x="0" y="21470"/>
                </a:lnTo>
                <a:lnTo>
                  <a:pt x="2365" y="-1"/>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Line 14"/>
          <p:cNvSpPr>
            <a:spLocks noChangeShapeType="1"/>
          </p:cNvSpPr>
          <p:nvPr/>
        </p:nvSpPr>
        <p:spPr bwMode="auto">
          <a:xfrm flipH="1" flipV="1">
            <a:off x="4531519" y="2449116"/>
            <a:ext cx="258366" cy="216098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Line 15"/>
          <p:cNvSpPr>
            <a:spLocks noChangeShapeType="1"/>
          </p:cNvSpPr>
          <p:nvPr/>
        </p:nvSpPr>
        <p:spPr bwMode="auto">
          <a:xfrm flipH="1" flipV="1">
            <a:off x="6259117" y="3126583"/>
            <a:ext cx="7144" cy="14835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Line 16"/>
          <p:cNvSpPr>
            <a:spLocks noChangeShapeType="1"/>
          </p:cNvSpPr>
          <p:nvPr/>
        </p:nvSpPr>
        <p:spPr bwMode="auto">
          <a:xfrm>
            <a:off x="6346031" y="1977629"/>
            <a:ext cx="2419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Line 17"/>
          <p:cNvSpPr>
            <a:spLocks noChangeShapeType="1"/>
          </p:cNvSpPr>
          <p:nvPr/>
        </p:nvSpPr>
        <p:spPr bwMode="auto">
          <a:xfrm flipH="1" flipV="1">
            <a:off x="2984899" y="2349106"/>
            <a:ext cx="1307306" cy="2143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Arc 18"/>
          <p:cNvSpPr>
            <a:spLocks/>
          </p:cNvSpPr>
          <p:nvPr/>
        </p:nvSpPr>
        <p:spPr bwMode="auto">
          <a:xfrm>
            <a:off x="4271963" y="2370537"/>
            <a:ext cx="258366" cy="86915"/>
          </a:xfrm>
          <a:custGeom>
            <a:avLst/>
            <a:gdLst>
              <a:gd name="T0" fmla="*/ 0 w 21600"/>
              <a:gd name="T1" fmla="*/ 0 h 21600"/>
              <a:gd name="T2" fmla="*/ 1397446018 w 21600"/>
              <a:gd name="T3" fmla="*/ 17896896 h 21600"/>
              <a:gd name="T4" fmla="*/ 0 w 21600"/>
              <a:gd name="T5" fmla="*/ 1789689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1" name="Group 25"/>
          <p:cNvGrpSpPr>
            <a:grpSpLocks/>
          </p:cNvGrpSpPr>
          <p:nvPr/>
        </p:nvGrpSpPr>
        <p:grpSpPr bwMode="auto">
          <a:xfrm rot="-5400000">
            <a:off x="5732267" y="2511626"/>
            <a:ext cx="1145381" cy="86915"/>
            <a:chOff x="2353" y="1380"/>
            <a:chExt cx="962" cy="73"/>
          </a:xfrm>
        </p:grpSpPr>
        <p:sp>
          <p:nvSpPr>
            <p:cNvPr id="12" name="Line 23"/>
            <p:cNvSpPr>
              <a:spLocks noChangeShapeType="1"/>
            </p:cNvSpPr>
            <p:nvPr/>
          </p:nvSpPr>
          <p:spPr bwMode="auto">
            <a:xfrm flipH="1">
              <a:off x="2353" y="1380"/>
              <a:ext cx="7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Arc 24"/>
            <p:cNvSpPr>
              <a:spLocks/>
            </p:cNvSpPr>
            <p:nvPr/>
          </p:nvSpPr>
          <p:spPr bwMode="auto">
            <a:xfrm>
              <a:off x="3098" y="1380"/>
              <a:ext cx="217" cy="7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4" name="Text Box 28"/>
          <p:cNvSpPr txBox="1">
            <a:spLocks noChangeArrowheads="1"/>
          </p:cNvSpPr>
          <p:nvPr/>
        </p:nvSpPr>
        <p:spPr bwMode="auto">
          <a:xfrm>
            <a:off x="3596880" y="2399111"/>
            <a:ext cx="6992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Calibri" panose="020F0502020204030204" pitchFamily="34" charset="0"/>
                <a:ea typeface="+mn-ea"/>
                <a:cs typeface="+mn-cs"/>
              </a:rPr>
              <a:t>ENDING</a:t>
            </a:r>
          </a:p>
        </p:txBody>
      </p:sp>
      <p:sp>
        <p:nvSpPr>
          <p:cNvPr id="15" name="Text Box 29"/>
          <p:cNvSpPr txBox="1">
            <a:spLocks noChangeArrowheads="1"/>
          </p:cNvSpPr>
          <p:nvPr/>
        </p:nvSpPr>
        <p:spPr bwMode="auto">
          <a:xfrm>
            <a:off x="6690719" y="2403398"/>
            <a:ext cx="12772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Calibri" panose="020F0502020204030204" pitchFamily="34" charset="0"/>
                <a:ea typeface="+mn-ea"/>
                <a:cs typeface="+mn-cs"/>
              </a:rPr>
              <a:t>NEW BEGINNING</a:t>
            </a:r>
          </a:p>
        </p:txBody>
      </p:sp>
      <p:sp>
        <p:nvSpPr>
          <p:cNvPr id="19" name="Text Box 36"/>
          <p:cNvSpPr txBox="1">
            <a:spLocks noChangeArrowheads="1"/>
          </p:cNvSpPr>
          <p:nvPr/>
        </p:nvSpPr>
        <p:spPr bwMode="auto">
          <a:xfrm>
            <a:off x="5026583" y="4458416"/>
            <a:ext cx="9797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Calibri" panose="020F0502020204030204" pitchFamily="34" charset="0"/>
                <a:ea typeface="+mn-ea"/>
                <a:cs typeface="+mn-cs"/>
              </a:rPr>
              <a:t>TRANSITION</a:t>
            </a:r>
          </a:p>
        </p:txBody>
      </p:sp>
      <p:sp>
        <p:nvSpPr>
          <p:cNvPr id="27" name="Rectangle 51"/>
          <p:cNvSpPr txBox="1">
            <a:spLocks noChangeArrowheads="1"/>
          </p:cNvSpPr>
          <p:nvPr/>
        </p:nvSpPr>
        <p:spPr>
          <a:xfrm>
            <a:off x="2956560" y="780336"/>
            <a:ext cx="6172200" cy="857250"/>
          </a:xfrm>
          <a:prstGeom prst="rect">
            <a:avLst/>
          </a:prstGeom>
        </p:spPr>
        <p:txBody>
          <a:bodyPr>
            <a:normAutofit/>
          </a:bodyPr>
          <a:lstStyle>
            <a:lvl1pPr algn="l" defTabSz="457207" rtl="0" eaLnBrk="1" latinLnBrk="0" hangingPunct="1">
              <a:spcBef>
                <a:spcPct val="0"/>
              </a:spcBef>
              <a:buNone/>
              <a:defRPr sz="4200" b="0" i="0" kern="1200">
                <a:solidFill>
                  <a:schemeClr val="tx2"/>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7" rtl="0" eaLnBrk="1" fontAlgn="auto" latinLnBrk="0" hangingPunct="1">
              <a:lnSpc>
                <a:spcPct val="10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EBEBEB"/>
                </a:solidFill>
                <a:effectLst>
                  <a:outerShdw blurRad="38100" dist="38100" dir="2700000" algn="tl">
                    <a:srgbClr val="000000">
                      <a:alpha val="43137"/>
                    </a:srgbClr>
                  </a:outerShdw>
                </a:effectLst>
                <a:uLnTx/>
                <a:uFillTx/>
                <a:latin typeface="Calibri" panose="020F0502020204030204" pitchFamily="34" charset="0"/>
                <a:ea typeface="+mj-ea"/>
                <a:cs typeface="+mj-cs"/>
              </a:rPr>
              <a:t>Curve of Change </a:t>
            </a:r>
            <a:r>
              <a:rPr kumimoji="0" lang="en-US" altLang="en-US" sz="3200" b="0" i="0" u="none" strike="noStrike" kern="1200" cap="none" spc="0" normalizeH="0" baseline="0" noProof="0" dirty="0">
                <a:ln>
                  <a:noFill/>
                </a:ln>
                <a:solidFill>
                  <a:srgbClr val="EBEBEB"/>
                </a:solidFill>
                <a:effectLst/>
                <a:uLnTx/>
                <a:uFillTx/>
                <a:latin typeface="Calibri" panose="020F0502020204030204" pitchFamily="34" charset="0"/>
                <a:ea typeface="+mj-ea"/>
                <a:cs typeface="+mj-cs"/>
              </a:rPr>
              <a:t/>
            </a:r>
            <a:br>
              <a:rPr kumimoji="0" lang="en-US" altLang="en-US" sz="3200" b="0" i="0" u="none" strike="noStrike" kern="1200" cap="none" spc="0" normalizeH="0" baseline="0" noProof="0" dirty="0">
                <a:ln>
                  <a:noFill/>
                </a:ln>
                <a:solidFill>
                  <a:srgbClr val="EBEBEB"/>
                </a:solidFill>
                <a:effectLst/>
                <a:uLnTx/>
                <a:uFillTx/>
                <a:latin typeface="Calibri" panose="020F0502020204030204" pitchFamily="34" charset="0"/>
                <a:ea typeface="+mj-ea"/>
                <a:cs typeface="+mj-cs"/>
              </a:rPr>
            </a:br>
            <a:r>
              <a:rPr kumimoji="0" lang="en-US" altLang="en-US" sz="975" b="0" i="1" u="none" strike="noStrike" kern="1200" cap="none" spc="0" normalizeH="0" baseline="0" noProof="0" dirty="0">
                <a:ln>
                  <a:noFill/>
                </a:ln>
                <a:solidFill>
                  <a:srgbClr val="EBEBEB"/>
                </a:solidFill>
                <a:effectLst/>
                <a:uLnTx/>
                <a:uFillTx/>
                <a:latin typeface="Calibri" panose="020F0502020204030204" pitchFamily="34" charset="0"/>
                <a:ea typeface="+mj-ea"/>
                <a:cs typeface="+mj-cs"/>
              </a:rPr>
              <a:t>John Kotter</a:t>
            </a:r>
            <a:r>
              <a:rPr kumimoji="0" lang="en-US" altLang="en-US" sz="900" b="0" i="1" u="none" strike="noStrike" kern="1200" cap="none" spc="0" normalizeH="0" baseline="0" noProof="0" dirty="0">
                <a:ln>
                  <a:noFill/>
                </a:ln>
                <a:solidFill>
                  <a:srgbClr val="EBEBEB"/>
                </a:solidFill>
                <a:effectLst/>
                <a:uLnTx/>
                <a:uFillTx/>
                <a:latin typeface="Calibri" panose="020F0502020204030204" pitchFamily="34" charset="0"/>
                <a:ea typeface="+mj-ea"/>
                <a:cs typeface="+mj-cs"/>
              </a:rPr>
              <a:t>, </a:t>
            </a:r>
            <a:r>
              <a:rPr kumimoji="0" lang="en-US" altLang="en-US" sz="1050" b="0" i="1" u="none" strike="noStrike" kern="1200" cap="none" spc="0" normalizeH="0" baseline="0" noProof="0" dirty="0">
                <a:ln>
                  <a:noFill/>
                </a:ln>
                <a:solidFill>
                  <a:srgbClr val="EBEBEB"/>
                </a:solidFill>
                <a:effectLst/>
                <a:uLnTx/>
                <a:uFillTx/>
                <a:latin typeface="Calibri" panose="020F0502020204030204" pitchFamily="34" charset="0"/>
                <a:ea typeface="+mj-ea"/>
                <a:cs typeface="+mj-cs"/>
              </a:rPr>
              <a:t>Pritchard and Associates and William Bridges</a:t>
            </a:r>
          </a:p>
        </p:txBody>
      </p:sp>
      <p:sp>
        <p:nvSpPr>
          <p:cNvPr id="28" name="Oval 27"/>
          <p:cNvSpPr/>
          <p:nvPr/>
        </p:nvSpPr>
        <p:spPr>
          <a:xfrm>
            <a:off x="2842260" y="1714500"/>
            <a:ext cx="1024890" cy="50601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a:ea typeface="+mn-ea"/>
                <a:cs typeface="+mn-cs"/>
              </a:rPr>
              <a:t>Biz Case/ Urgency</a:t>
            </a:r>
          </a:p>
        </p:txBody>
      </p:sp>
      <p:sp>
        <p:nvSpPr>
          <p:cNvPr id="29" name="TextBox 28"/>
          <p:cNvSpPr txBox="1"/>
          <p:nvPr/>
        </p:nvSpPr>
        <p:spPr>
          <a:xfrm>
            <a:off x="3979070" y="2111574"/>
            <a:ext cx="771525"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Oval 29"/>
          <p:cNvSpPr/>
          <p:nvPr/>
        </p:nvSpPr>
        <p:spPr>
          <a:xfrm>
            <a:off x="3702248" y="1885950"/>
            <a:ext cx="1270994" cy="463154"/>
          </a:xfrm>
          <a:prstGeom prst="ellipse">
            <a:avLst/>
          </a:prstGeom>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a:ea typeface="+mn-ea"/>
                <a:cs typeface="+mn-cs"/>
              </a:rPr>
              <a:t>Sponsorship</a:t>
            </a:r>
          </a:p>
        </p:txBody>
      </p:sp>
      <p:sp>
        <p:nvSpPr>
          <p:cNvPr id="31" name="Oval 30"/>
          <p:cNvSpPr/>
          <p:nvPr/>
        </p:nvSpPr>
        <p:spPr>
          <a:xfrm>
            <a:off x="3225184" y="5029201"/>
            <a:ext cx="1175963" cy="55959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a:ea typeface="+mn-ea"/>
                <a:cs typeface="+mn-cs"/>
              </a:rPr>
              <a:t>Empower Action</a:t>
            </a:r>
          </a:p>
        </p:txBody>
      </p:sp>
      <p:sp>
        <p:nvSpPr>
          <p:cNvPr id="32" name="Oval 31"/>
          <p:cNvSpPr/>
          <p:nvPr/>
        </p:nvSpPr>
        <p:spPr>
          <a:xfrm>
            <a:off x="6652618" y="4718448"/>
            <a:ext cx="1215032" cy="49665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a:ea typeface="+mn-ea"/>
                <a:cs typeface="+mn-cs"/>
              </a:rPr>
              <a:t>Short Term Wins</a:t>
            </a:r>
          </a:p>
        </p:txBody>
      </p:sp>
      <p:sp>
        <p:nvSpPr>
          <p:cNvPr id="33" name="Oval 32"/>
          <p:cNvSpPr/>
          <p:nvPr/>
        </p:nvSpPr>
        <p:spPr>
          <a:xfrm>
            <a:off x="6731794" y="3774282"/>
            <a:ext cx="1040390" cy="53518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a:ea typeface="+mn-ea"/>
                <a:cs typeface="+mn-cs"/>
              </a:rPr>
              <a:t>Don’t Let Up!</a:t>
            </a:r>
          </a:p>
        </p:txBody>
      </p:sp>
      <p:sp>
        <p:nvSpPr>
          <p:cNvPr id="34" name="TextBox 33"/>
          <p:cNvSpPr txBox="1"/>
          <p:nvPr/>
        </p:nvSpPr>
        <p:spPr>
          <a:xfrm>
            <a:off x="6459543" y="2114550"/>
            <a:ext cx="722308"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35" name="Oval 34"/>
          <p:cNvSpPr/>
          <p:nvPr/>
        </p:nvSpPr>
        <p:spPr>
          <a:xfrm>
            <a:off x="6370051" y="2703032"/>
            <a:ext cx="1320357" cy="41640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a:ea typeface="+mn-ea"/>
                <a:cs typeface="+mn-cs"/>
              </a:rPr>
              <a:t>Make Change Stick</a:t>
            </a:r>
          </a:p>
        </p:txBody>
      </p:sp>
      <p:sp>
        <p:nvSpPr>
          <p:cNvPr id="36" name="Oval 35"/>
          <p:cNvSpPr/>
          <p:nvPr/>
        </p:nvSpPr>
        <p:spPr>
          <a:xfrm>
            <a:off x="7953376" y="1828800"/>
            <a:ext cx="1114425" cy="56316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Vision</a:t>
            </a:r>
          </a:p>
        </p:txBody>
      </p:sp>
      <p:sp>
        <p:nvSpPr>
          <p:cNvPr id="37" name="Text Box 32"/>
          <p:cNvSpPr txBox="1">
            <a:spLocks noChangeArrowheads="1"/>
          </p:cNvSpPr>
          <p:nvPr/>
        </p:nvSpPr>
        <p:spPr bwMode="auto">
          <a:xfrm>
            <a:off x="3338313" y="3544402"/>
            <a:ext cx="148418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pitchFamily="34" charset="0"/>
                <a:ea typeface="+mn-ea"/>
                <a:cs typeface="+mn-cs"/>
              </a:rPr>
              <a:t>Communication Needed:</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pitchFamily="34" charset="0"/>
                <a:ea typeface="+mn-ea"/>
                <a:cs typeface="+mn-cs"/>
              </a:rPr>
              <a:t>“Information”</a:t>
            </a:r>
          </a:p>
        </p:txBody>
      </p:sp>
      <p:sp>
        <p:nvSpPr>
          <p:cNvPr id="38" name="Line 33"/>
          <p:cNvSpPr>
            <a:spLocks noChangeShapeType="1"/>
          </p:cNvSpPr>
          <p:nvPr/>
        </p:nvSpPr>
        <p:spPr bwMode="auto">
          <a:xfrm flipV="1">
            <a:off x="4048228" y="3293965"/>
            <a:ext cx="0" cy="34528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9" name="Line 34"/>
          <p:cNvSpPr>
            <a:spLocks noChangeShapeType="1"/>
          </p:cNvSpPr>
          <p:nvPr/>
        </p:nvSpPr>
        <p:spPr bwMode="auto">
          <a:xfrm>
            <a:off x="4048228" y="4213775"/>
            <a:ext cx="0" cy="34528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0" name="Text Box 47"/>
          <p:cNvSpPr txBox="1">
            <a:spLocks noChangeArrowheads="1"/>
          </p:cNvSpPr>
          <p:nvPr/>
        </p:nvSpPr>
        <p:spPr bwMode="auto">
          <a:xfrm>
            <a:off x="4818831" y="5315031"/>
            <a:ext cx="195765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Communication Needed:</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“Supportive”</a:t>
            </a:r>
          </a:p>
        </p:txBody>
      </p:sp>
      <p:sp>
        <p:nvSpPr>
          <p:cNvPr id="41" name="Text Box 48"/>
          <p:cNvSpPr txBox="1">
            <a:spLocks noChangeArrowheads="1"/>
          </p:cNvSpPr>
          <p:nvPr/>
        </p:nvSpPr>
        <p:spPr bwMode="auto">
          <a:xfrm>
            <a:off x="7342968" y="2958906"/>
            <a:ext cx="180817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Communication Needed:</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“Inspirational”</a:t>
            </a:r>
          </a:p>
        </p:txBody>
      </p:sp>
      <p:sp>
        <p:nvSpPr>
          <p:cNvPr id="42" name="10-Point Star 41"/>
          <p:cNvSpPr/>
          <p:nvPr/>
        </p:nvSpPr>
        <p:spPr>
          <a:xfrm>
            <a:off x="3014339" y="3358877"/>
            <a:ext cx="393539" cy="381964"/>
          </a:xfrm>
          <a:prstGeom prst="star1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1</a:t>
            </a:r>
          </a:p>
        </p:txBody>
      </p:sp>
      <p:sp>
        <p:nvSpPr>
          <p:cNvPr id="43" name="10-Point Star 42"/>
          <p:cNvSpPr/>
          <p:nvPr/>
        </p:nvSpPr>
        <p:spPr>
          <a:xfrm>
            <a:off x="4871882" y="4969495"/>
            <a:ext cx="393539" cy="381964"/>
          </a:xfrm>
          <a:prstGeom prst="star1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2</a:t>
            </a:r>
          </a:p>
        </p:txBody>
      </p:sp>
      <p:sp>
        <p:nvSpPr>
          <p:cNvPr id="44" name="10-Point Star 43"/>
          <p:cNvSpPr/>
          <p:nvPr/>
        </p:nvSpPr>
        <p:spPr>
          <a:xfrm>
            <a:off x="7143140" y="3229618"/>
            <a:ext cx="393539" cy="381964"/>
          </a:xfrm>
          <a:prstGeom prst="star1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3</a:t>
            </a:r>
          </a:p>
        </p:txBody>
      </p:sp>
      <p:sp>
        <p:nvSpPr>
          <p:cNvPr id="45" name="Text Box 37"/>
          <p:cNvSpPr txBox="1">
            <a:spLocks noChangeArrowheads="1"/>
          </p:cNvSpPr>
          <p:nvPr/>
        </p:nvSpPr>
        <p:spPr bwMode="auto">
          <a:xfrm>
            <a:off x="5028388" y="4114364"/>
            <a:ext cx="9348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dirty="0">
                <a:ln>
                  <a:noFill/>
                </a:ln>
                <a:solidFill>
                  <a:srgbClr val="9E5E9B">
                    <a:lumMod val="60000"/>
                    <a:lumOff val="40000"/>
                  </a:srgbClr>
                </a:solidFill>
                <a:effectLst>
                  <a:outerShdw blurRad="38100" dist="38100" dir="2700000" algn="tl">
                    <a:srgbClr val="000000">
                      <a:alpha val="43137"/>
                    </a:srgbClr>
                  </a:outerShdw>
                </a:effectLst>
                <a:uLnTx/>
                <a:uFillTx/>
                <a:latin typeface="Calibri" panose="020F0502020204030204" pitchFamily="34" charset="0"/>
                <a:ea typeface="+mn-ea"/>
                <a:cs typeface="+mn-cs"/>
              </a:rPr>
              <a:t>Duration</a:t>
            </a:r>
          </a:p>
        </p:txBody>
      </p:sp>
      <p:sp>
        <p:nvSpPr>
          <p:cNvPr id="46" name="Text Box 38"/>
          <p:cNvSpPr txBox="1">
            <a:spLocks noChangeArrowheads="1"/>
          </p:cNvSpPr>
          <p:nvPr/>
        </p:nvSpPr>
        <p:spPr bwMode="auto">
          <a:xfrm rot="5400000">
            <a:off x="4518543" y="2817840"/>
            <a:ext cx="7080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dirty="0">
                <a:ln>
                  <a:noFill/>
                </a:ln>
                <a:solidFill>
                  <a:srgbClr val="9E5E9B">
                    <a:lumMod val="60000"/>
                    <a:lumOff val="40000"/>
                  </a:srgbClr>
                </a:solidFill>
                <a:effectLst>
                  <a:outerShdw blurRad="38100" dist="38100" dir="2700000" algn="tl">
                    <a:srgbClr val="000000">
                      <a:alpha val="43137"/>
                    </a:srgbClr>
                  </a:outerShdw>
                </a:effectLst>
                <a:uLnTx/>
                <a:uFillTx/>
                <a:latin typeface="Calibri" panose="020F0502020204030204" pitchFamily="34" charset="0"/>
                <a:ea typeface="+mn-ea"/>
                <a:cs typeface="+mn-cs"/>
              </a:rPr>
              <a:t>Depth</a:t>
            </a:r>
          </a:p>
        </p:txBody>
      </p:sp>
    </p:spTree>
    <p:extLst>
      <p:ext uri="{BB962C8B-B14F-4D97-AF65-F5344CB8AC3E}">
        <p14:creationId xmlns:p14="http://schemas.microsoft.com/office/powerpoint/2010/main" val="3545596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1" grpId="0" animBg="1"/>
      <p:bldP spid="32" grpId="0" animBg="1"/>
      <p:bldP spid="33" grpId="0" animBg="1"/>
      <p:bldP spid="3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Scrambling: Managing a Downsized Team</a:t>
            </a:r>
            <a:r>
              <a:rPr lang="en-US" dirty="0"/>
              <a:t>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smtClean="0"/>
              <a:t>Rule #1- take care of yourself</a:t>
            </a:r>
            <a:endParaRPr lang="en-US" dirty="0"/>
          </a:p>
          <a:p>
            <a:r>
              <a:rPr lang="en-US" dirty="0"/>
              <a:t>L</a:t>
            </a:r>
            <a:r>
              <a:rPr lang="en-US" dirty="0" smtClean="0"/>
              <a:t>ayoffs </a:t>
            </a:r>
            <a:r>
              <a:rPr lang="en-US" dirty="0"/>
              <a:t>can trigger roller-coaster emotions for the boss too. </a:t>
            </a:r>
            <a:endParaRPr lang="en-US" dirty="0" smtClean="0"/>
          </a:p>
          <a:p>
            <a:r>
              <a:rPr lang="en-US" dirty="0"/>
              <a:t>M</a:t>
            </a:r>
            <a:r>
              <a:rPr lang="en-US" dirty="0" smtClean="0"/>
              <a:t>anagers </a:t>
            </a:r>
            <a:r>
              <a:rPr lang="en-US" dirty="0"/>
              <a:t>have lost many of their longtime colleagues and have had to let go of several valuable workers (an emotionally grueling task), they have to hold it together and project strength.</a:t>
            </a:r>
          </a:p>
          <a:p>
            <a:r>
              <a:rPr lang="en-US" dirty="0" smtClean="0"/>
              <a:t>Managers/leaders are handling their own issues  of loss and redistribution of work</a:t>
            </a:r>
          </a:p>
          <a:p>
            <a:r>
              <a:rPr lang="en-US" dirty="0" smtClean="0"/>
              <a:t>Many shut down and are not communicating </a:t>
            </a:r>
            <a:r>
              <a:rPr lang="en-US" dirty="0"/>
              <a:t>enough with their team</a:t>
            </a:r>
            <a:r>
              <a:rPr lang="en-US" dirty="0" smtClean="0"/>
              <a:t>.</a:t>
            </a:r>
          </a:p>
          <a:p>
            <a:r>
              <a:rPr lang="en-US" dirty="0" smtClean="0"/>
              <a:t>Concern of the prospect </a:t>
            </a:r>
            <a:r>
              <a:rPr lang="en-US" dirty="0"/>
              <a:t>of doing more with less, </a:t>
            </a:r>
            <a:endParaRPr lang="en-US" dirty="0" smtClean="0"/>
          </a:p>
          <a:p>
            <a:r>
              <a:rPr lang="en-US" dirty="0" smtClean="0"/>
              <a:t>Overwhelming need to </a:t>
            </a:r>
            <a:r>
              <a:rPr lang="en-US" dirty="0"/>
              <a:t>fill the gaps by </a:t>
            </a:r>
            <a:r>
              <a:rPr lang="en-US" dirty="0" smtClean="0"/>
              <a:t>mis assigning </a:t>
            </a:r>
            <a:r>
              <a:rPr lang="en-US" dirty="0"/>
              <a:t>or overloading remaining workers. </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F5A5A465-82CB-4F5B-888D-766959A2473C}"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3220238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lnSpcReduction="10000"/>
          </a:bodyPr>
          <a:lstStyle/>
          <a:p>
            <a:endParaRPr lang="en-US" sz="2800" dirty="0" smtClean="0"/>
          </a:p>
          <a:p>
            <a:r>
              <a:rPr lang="en-US" sz="2800" dirty="0" smtClean="0"/>
              <a:t>Definition </a:t>
            </a:r>
            <a:r>
              <a:rPr lang="en-US" sz="2800" dirty="0"/>
              <a:t>of </a:t>
            </a:r>
            <a:r>
              <a:rPr lang="en-US" sz="2800" dirty="0" smtClean="0"/>
              <a:t>workplace survivor </a:t>
            </a:r>
            <a:r>
              <a:rPr lang="en-US" sz="2800" dirty="0"/>
              <a:t>syndrome</a:t>
            </a:r>
          </a:p>
          <a:p>
            <a:r>
              <a:rPr lang="en-US" sz="2800" dirty="0" smtClean="0"/>
              <a:t>Understanding change</a:t>
            </a:r>
            <a:endParaRPr lang="en-US" sz="2800" dirty="0"/>
          </a:p>
          <a:p>
            <a:r>
              <a:rPr lang="en-US" sz="2800" dirty="0" smtClean="0"/>
              <a:t>Identifying </a:t>
            </a:r>
            <a:r>
              <a:rPr lang="en-US" sz="2800" dirty="0"/>
              <a:t>the feelings and behaviors of </a:t>
            </a:r>
            <a:r>
              <a:rPr lang="en-US" sz="2800" dirty="0" smtClean="0"/>
              <a:t>workplace survivor </a:t>
            </a:r>
            <a:r>
              <a:rPr lang="en-US" sz="2800" dirty="0"/>
              <a:t>syndrome</a:t>
            </a:r>
          </a:p>
          <a:p>
            <a:r>
              <a:rPr lang="en-US" sz="2800" dirty="0" smtClean="0"/>
              <a:t>Grief/Loss  and survivor guilt</a:t>
            </a:r>
            <a:endParaRPr lang="en-US" sz="2800" dirty="0"/>
          </a:p>
          <a:p>
            <a:r>
              <a:rPr lang="en-US" sz="2800" dirty="0" smtClean="0"/>
              <a:t>Five </a:t>
            </a:r>
            <a:r>
              <a:rPr lang="en-US" sz="2800" dirty="0"/>
              <a:t>personalities of </a:t>
            </a:r>
            <a:r>
              <a:rPr lang="en-US" sz="2800" dirty="0" smtClean="0"/>
              <a:t>workplace survivor </a:t>
            </a:r>
            <a:r>
              <a:rPr lang="en-US" sz="2800" dirty="0"/>
              <a:t>syndrome </a:t>
            </a:r>
            <a:endParaRPr lang="en-US" sz="2800" dirty="0" smtClean="0"/>
          </a:p>
          <a:p>
            <a:r>
              <a:rPr lang="en-US" sz="2800" dirty="0" smtClean="0"/>
              <a:t>Coping skills</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F5A5A465-82CB-4F5B-888D-766959A2473C}"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1878163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a:t>
            </a:r>
            <a:endParaRPr lang="en-US" dirty="0"/>
          </a:p>
        </p:txBody>
      </p:sp>
      <p:sp>
        <p:nvSpPr>
          <p:cNvPr id="3" name="Content Placeholder 2"/>
          <p:cNvSpPr>
            <a:spLocks noGrp="1"/>
          </p:cNvSpPr>
          <p:nvPr>
            <p:ph idx="1"/>
          </p:nvPr>
        </p:nvSpPr>
        <p:spPr/>
        <p:txBody>
          <a:bodyPr>
            <a:normAutofit fontScale="85000" lnSpcReduction="10000"/>
          </a:bodyPr>
          <a:lstStyle/>
          <a:p>
            <a:r>
              <a:rPr lang="en-US" b="1" dirty="0"/>
              <a:t>Communicate thoroughly.</a:t>
            </a:r>
            <a:r>
              <a:rPr lang="en-US" dirty="0"/>
              <a:t> </a:t>
            </a:r>
            <a:endParaRPr lang="en-US" dirty="0" smtClean="0"/>
          </a:p>
          <a:p>
            <a:r>
              <a:rPr lang="en-US" b="1" dirty="0" smtClean="0"/>
              <a:t>Be </a:t>
            </a:r>
            <a:r>
              <a:rPr lang="en-US" b="1" dirty="0"/>
              <a:t>present, and be inclusive.</a:t>
            </a:r>
            <a:r>
              <a:rPr lang="en-US" dirty="0"/>
              <a:t> </a:t>
            </a:r>
            <a:endParaRPr lang="en-US" dirty="0" smtClean="0"/>
          </a:p>
          <a:p>
            <a:r>
              <a:rPr lang="en-US" b="1" dirty="0" smtClean="0"/>
              <a:t>Engage </a:t>
            </a:r>
            <a:r>
              <a:rPr lang="en-US" b="1" dirty="0"/>
              <a:t>employees on a personal level.</a:t>
            </a:r>
            <a:r>
              <a:rPr lang="en-US" dirty="0"/>
              <a:t> </a:t>
            </a:r>
            <a:endParaRPr lang="en-US" dirty="0" smtClean="0"/>
          </a:p>
          <a:p>
            <a:r>
              <a:rPr lang="en-US" dirty="0" smtClean="0"/>
              <a:t>Exhibiting these behaviors may be difficult for leaders because if they’ve had to downsize, </a:t>
            </a:r>
          </a:p>
          <a:p>
            <a:r>
              <a:rPr lang="en-US" dirty="0" smtClean="0"/>
              <a:t>they may be struggling</a:t>
            </a:r>
          </a:p>
          <a:p>
            <a:r>
              <a:rPr lang="en-US" dirty="0" smtClean="0"/>
              <a:t>they may not feel they have time for the personal touch.</a:t>
            </a:r>
          </a:p>
          <a:p>
            <a:r>
              <a:rPr lang="en-US" dirty="0" smtClean="0"/>
              <a:t> However, a breach in trust is like a disease that only gets worse with neglect. That means lower productivity, less innovation, more mistakes and potentially more turnover.</a:t>
            </a:r>
          </a:p>
          <a:p>
            <a:r>
              <a:rPr lang="en-US" dirty="0" smtClean="0"/>
              <a:t>Trust </a:t>
            </a:r>
            <a:r>
              <a:rPr lang="en-US" dirty="0"/>
              <a:t>can be destroyed more quickly than it can be rebuilt, so leaders should plan on committing to this process for the long haul. It’s more effective to engage in these actions consistently over a given period of time than to offer one or two grandiose gestures and leave it at that. To help change their behaviors, leaders might think about the people they trust personally. Those relationships likely aren’t based on heroic acts, but on countless positive interactions over time.</a:t>
            </a:r>
          </a:p>
          <a:p>
            <a:endParaRPr lang="en-US" dirty="0"/>
          </a:p>
        </p:txBody>
      </p:sp>
      <p:sp>
        <p:nvSpPr>
          <p:cNvPr id="4" name="Slide Number Placeholder 3"/>
          <p:cNvSpPr>
            <a:spLocks noGrp="1"/>
          </p:cNvSpPr>
          <p:nvPr>
            <p:ph type="sldNum" sz="quarter" idx="12"/>
          </p:nvPr>
        </p:nvSpPr>
        <p:spPr/>
        <p:txBody>
          <a:bodyPr/>
          <a:lstStyle/>
          <a:p>
            <a:pPr>
              <a:defRPr/>
            </a:pPr>
            <a:fld id="{F5A5A465-82CB-4F5B-888D-766959A2473C}"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42124339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Rebuilding Trust</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A breach </a:t>
            </a:r>
            <a:r>
              <a:rPr lang="en-US" dirty="0"/>
              <a:t>in trust is like </a:t>
            </a:r>
            <a:r>
              <a:rPr lang="en-US" dirty="0" smtClean="0"/>
              <a:t>an illness that </a:t>
            </a:r>
            <a:r>
              <a:rPr lang="en-US" dirty="0"/>
              <a:t>only gets worse with </a:t>
            </a:r>
            <a:r>
              <a:rPr lang="en-US" dirty="0" smtClean="0"/>
              <a:t>neglect</a:t>
            </a:r>
          </a:p>
          <a:p>
            <a:r>
              <a:rPr lang="en-US" dirty="0" smtClean="0"/>
              <a:t>That </a:t>
            </a:r>
            <a:r>
              <a:rPr lang="en-US" dirty="0"/>
              <a:t>means lower productivity, less innovation, more mistakes and potentially more </a:t>
            </a:r>
            <a:r>
              <a:rPr lang="en-US" dirty="0" smtClean="0"/>
              <a:t>turnover.</a:t>
            </a:r>
            <a:endParaRPr lang="en-US" dirty="0"/>
          </a:p>
          <a:p>
            <a:r>
              <a:rPr lang="en-US" dirty="0"/>
              <a:t>Trust can be destroyed more quickly than it can be rebuilt, </a:t>
            </a:r>
            <a:endParaRPr lang="en-US" dirty="0" smtClean="0"/>
          </a:p>
          <a:p>
            <a:r>
              <a:rPr lang="en-US" dirty="0" smtClean="0"/>
              <a:t>Commit </a:t>
            </a:r>
            <a:r>
              <a:rPr lang="en-US" dirty="0"/>
              <a:t>to </a:t>
            </a:r>
            <a:r>
              <a:rPr lang="en-US" dirty="0" smtClean="0"/>
              <a:t>a trust building process </a:t>
            </a:r>
            <a:r>
              <a:rPr lang="en-US" dirty="0"/>
              <a:t>for the long haul</a:t>
            </a:r>
            <a:r>
              <a:rPr lang="en-US" dirty="0" smtClean="0"/>
              <a:t>. Rather than one or two grandiose gestures.  It is more effective</a:t>
            </a:r>
          </a:p>
          <a:p>
            <a:r>
              <a:rPr lang="en-US" dirty="0" smtClean="0"/>
              <a:t>To </a:t>
            </a:r>
            <a:r>
              <a:rPr lang="en-US" dirty="0"/>
              <a:t>help change their behaviors, leaders might think about the people they trust personally. Those relationships likely aren’t based on heroic acts, but on countless positive interactions over </a:t>
            </a:r>
            <a:r>
              <a:rPr lang="en-US" dirty="0" smtClean="0"/>
              <a:t>time</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F5A5A465-82CB-4F5B-888D-766959A2473C}"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25751795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Reactions to workforce reduction are highly </a:t>
            </a:r>
            <a:r>
              <a:rPr lang="en-US" dirty="0" smtClean="0"/>
              <a:t>individualized, </a:t>
            </a:r>
            <a:r>
              <a:rPr lang="en-US" dirty="0"/>
              <a:t>as </a:t>
            </a:r>
            <a:r>
              <a:rPr lang="en-US" dirty="0" smtClean="0"/>
              <a:t>is the </a:t>
            </a:r>
            <a:r>
              <a:rPr lang="en-US" dirty="0"/>
              <a:t>manner in which the process is handled. Typically, </a:t>
            </a:r>
            <a:r>
              <a:rPr lang="en-US" dirty="0" smtClean="0"/>
              <a:t>researchers and </a:t>
            </a:r>
            <a:r>
              <a:rPr lang="en-US" dirty="0"/>
              <a:t>consultants have observed several key </a:t>
            </a:r>
            <a:r>
              <a:rPr lang="en-US" dirty="0" smtClean="0"/>
              <a:t>behavioral outcomes that </a:t>
            </a:r>
            <a:r>
              <a:rPr lang="en-US" dirty="0"/>
              <a:t>are often experienced by survivors:</a:t>
            </a:r>
          </a:p>
        </p:txBody>
      </p:sp>
      <p:sp>
        <p:nvSpPr>
          <p:cNvPr id="4" name="Slide Number Placeholder 3"/>
          <p:cNvSpPr>
            <a:spLocks noGrp="1"/>
          </p:cNvSpPr>
          <p:nvPr>
            <p:ph type="sldNum" sz="quarter" idx="12"/>
          </p:nvPr>
        </p:nvSpPr>
        <p:spPr/>
        <p:txBody>
          <a:bodyPr/>
          <a:lstStyle/>
          <a:p>
            <a:pPr>
              <a:defRPr/>
            </a:pPr>
            <a:fld id="{F5A5A465-82CB-4F5B-888D-766959A2473C}"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104553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first step is becoming </a:t>
            </a:r>
            <a:r>
              <a:rPr lang="en-US" dirty="0">
                <a:hlinkClick r:id="rId2"/>
              </a:rPr>
              <a:t>more aware of what we’re feeling at any given moment</a:t>
            </a:r>
            <a:r>
              <a:rPr lang="en-US" dirty="0"/>
              <a:t>. That means cultivating the capacity to observe our emotions, rather than being run by them. Simply naming our feelings gives us more distance from them, especially when they’re intensely negative</a:t>
            </a:r>
            <a:r>
              <a:rPr lang="en-US" dirty="0" smtClean="0"/>
              <a:t>.</a:t>
            </a:r>
          </a:p>
          <a:p>
            <a:r>
              <a:rPr lang="en-US" dirty="0"/>
              <a:t>he second step is to calm yourself, regardless of what’s going on around you. A simple but powerful way is to use your breath. By breathing in through your nose to a count of three and out through your mouth to a count of six, it’s possible to clear your bloodstream of cortisol — the most pernicious stress hormone — in as little as one minute. Movement is also helpful. A burst of jumping jacks, or running up and down stairs, is a rapid, reliable way to discharge stress and quiet the body and mind.</a:t>
            </a:r>
          </a:p>
        </p:txBody>
      </p:sp>
      <p:sp>
        <p:nvSpPr>
          <p:cNvPr id="4" name="Slide Number Placeholder 3"/>
          <p:cNvSpPr>
            <a:spLocks noGrp="1"/>
          </p:cNvSpPr>
          <p:nvPr>
            <p:ph type="sldNum" sz="quarter" idx="12"/>
          </p:nvPr>
        </p:nvSpPr>
        <p:spPr/>
        <p:txBody>
          <a:bodyPr/>
          <a:lstStyle/>
          <a:p>
            <a:pPr>
              <a:defRPr/>
            </a:pPr>
            <a:fld id="{F5A5A465-82CB-4F5B-888D-766959A2473C}"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3764256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Some organization are no affected </a:t>
            </a:r>
            <a:r>
              <a:rPr lang="en-US" dirty="0"/>
              <a:t>significantly by Survivor Syndrome</a:t>
            </a:r>
            <a:r>
              <a:rPr lang="en-US" dirty="0" smtClean="0"/>
              <a:t>. </a:t>
            </a:r>
          </a:p>
          <a:p>
            <a:r>
              <a:rPr lang="en-US" dirty="0" smtClean="0"/>
              <a:t> Possible </a:t>
            </a:r>
            <a:r>
              <a:rPr lang="en-US" dirty="0"/>
              <a:t>reasons for this may be </a:t>
            </a:r>
            <a:r>
              <a:rPr lang="en-US" dirty="0" smtClean="0"/>
              <a:t>:</a:t>
            </a:r>
          </a:p>
          <a:p>
            <a:r>
              <a:rPr lang="en-US" dirty="0" smtClean="0"/>
              <a:t>designing </a:t>
            </a:r>
            <a:r>
              <a:rPr lang="en-US" dirty="0"/>
              <a:t>and implementing a downsizing </a:t>
            </a:r>
            <a:r>
              <a:rPr lang="en-US" dirty="0" smtClean="0"/>
              <a:t>program, and</a:t>
            </a:r>
          </a:p>
          <a:p>
            <a:r>
              <a:rPr lang="en-US" dirty="0" smtClean="0"/>
              <a:t>included: awareness </a:t>
            </a:r>
            <a:r>
              <a:rPr lang="en-US" dirty="0"/>
              <a:t>of the current economic climate — to what extent </a:t>
            </a:r>
            <a:r>
              <a:rPr lang="en-US" dirty="0" smtClean="0"/>
              <a:t>is downsizing </a:t>
            </a:r>
            <a:r>
              <a:rPr lang="en-US" dirty="0"/>
              <a:t>a major part in current business trends, and </a:t>
            </a:r>
            <a:r>
              <a:rPr lang="en-US" dirty="0" smtClean="0"/>
              <a:t>how accepted </a:t>
            </a:r>
            <a:r>
              <a:rPr lang="en-US" dirty="0"/>
              <a:t>is it as a business strategy </a:t>
            </a:r>
            <a:r>
              <a:rPr lang="en-US" dirty="0" smtClean="0"/>
              <a:t>tool?</a:t>
            </a:r>
          </a:p>
          <a:p>
            <a:r>
              <a:rPr lang="en-US" dirty="0" smtClean="0"/>
              <a:t>fair </a:t>
            </a:r>
            <a:r>
              <a:rPr lang="en-US" dirty="0"/>
              <a:t>and appropriate selection of those made </a:t>
            </a:r>
            <a:r>
              <a:rPr lang="en-US" dirty="0" smtClean="0"/>
              <a:t>redundant awareness </a:t>
            </a:r>
            <a:r>
              <a:rPr lang="en-US" dirty="0"/>
              <a:t>of the level of managerial trust in the </a:t>
            </a:r>
            <a:r>
              <a:rPr lang="en-US" dirty="0" smtClean="0"/>
              <a:t>organization, both </a:t>
            </a:r>
            <a:r>
              <a:rPr lang="en-US" dirty="0"/>
              <a:t>before and after </a:t>
            </a:r>
            <a:r>
              <a:rPr lang="en-US" dirty="0" smtClean="0"/>
              <a:t>downsizing processes </a:t>
            </a:r>
            <a:r>
              <a:rPr lang="en-US" dirty="0"/>
              <a:t>conducted by strong </a:t>
            </a:r>
            <a:r>
              <a:rPr lang="en-US" dirty="0" smtClean="0"/>
              <a:t>leadership</a:t>
            </a:r>
          </a:p>
          <a:p>
            <a:r>
              <a:rPr lang="en-US" dirty="0" smtClean="0"/>
              <a:t>values </a:t>
            </a:r>
            <a:r>
              <a:rPr lang="en-US" dirty="0"/>
              <a:t>applied to employees who remain with the </a:t>
            </a:r>
            <a:r>
              <a:rPr lang="en-US" dirty="0" smtClean="0"/>
              <a:t>organization.</a:t>
            </a:r>
            <a:endParaRPr lang="en-US" dirty="0"/>
          </a:p>
        </p:txBody>
      </p:sp>
      <p:sp>
        <p:nvSpPr>
          <p:cNvPr id="4" name="Slide Number Placeholder 3"/>
          <p:cNvSpPr>
            <a:spLocks noGrp="1"/>
          </p:cNvSpPr>
          <p:nvPr>
            <p:ph type="sldNum" sz="quarter" idx="12"/>
          </p:nvPr>
        </p:nvSpPr>
        <p:spPr/>
        <p:txBody>
          <a:bodyPr/>
          <a:lstStyle/>
          <a:p>
            <a:pPr>
              <a:defRPr/>
            </a:pPr>
            <a:fld id="{F5A5A465-82CB-4F5B-888D-766959A2473C}"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901834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a:p>
            <a:r>
              <a:rPr lang="en-US" dirty="0" smtClean="0"/>
              <a:t>Experts </a:t>
            </a:r>
            <a:r>
              <a:rPr lang="en-US" dirty="0"/>
              <a:t>say the prolonged feelings of vulnerability leading up to and following layoffs can be more psychologically damaging than actually being laid off. </a:t>
            </a:r>
            <a:endParaRPr lang="en-US" dirty="0" smtClean="0"/>
          </a:p>
          <a:p>
            <a:r>
              <a:rPr lang="en-US" dirty="0" smtClean="0"/>
              <a:t>Long-lasting </a:t>
            </a:r>
            <a:r>
              <a:rPr lang="en-US" dirty="0"/>
              <a:t>panic often leads </a:t>
            </a:r>
            <a:r>
              <a:rPr lang="en-US" dirty="0" smtClean="0"/>
              <a:t>employees:</a:t>
            </a:r>
          </a:p>
          <a:p>
            <a:pPr lvl="1"/>
            <a:r>
              <a:rPr lang="en-US" dirty="0" smtClean="0"/>
              <a:t> </a:t>
            </a:r>
            <a:r>
              <a:rPr lang="en-US" dirty="0"/>
              <a:t>to act out or seek an escape after work </a:t>
            </a:r>
            <a:r>
              <a:rPr lang="en-US" dirty="0" smtClean="0"/>
              <a:t>hours</a:t>
            </a:r>
          </a:p>
          <a:p>
            <a:pPr lvl="1"/>
            <a:r>
              <a:rPr lang="en-US" dirty="0" smtClean="0"/>
              <a:t>resulting </a:t>
            </a:r>
            <a:r>
              <a:rPr lang="en-US" dirty="0"/>
              <a:t>in an increase of alcohol use, over-eating, sleep disorders and interpersonal problems</a:t>
            </a:r>
          </a:p>
        </p:txBody>
      </p:sp>
      <p:sp>
        <p:nvSpPr>
          <p:cNvPr id="4" name="Slide Number Placeholder 3"/>
          <p:cNvSpPr>
            <a:spLocks noGrp="1"/>
          </p:cNvSpPr>
          <p:nvPr>
            <p:ph type="sldNum" sz="quarter" idx="12"/>
          </p:nvPr>
        </p:nvSpPr>
        <p:spPr/>
        <p:txBody>
          <a:bodyPr/>
          <a:lstStyle/>
          <a:p>
            <a:pPr>
              <a:defRPr/>
            </a:pPr>
            <a:fld id="{F5A5A465-82CB-4F5B-888D-766959A2473C}"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780929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Workplace survivor syndrome definition</a:t>
            </a: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smtClean="0"/>
          </a:p>
          <a:p>
            <a:r>
              <a:rPr lang="en-US" sz="2800" dirty="0" smtClean="0"/>
              <a:t>“Workplace </a:t>
            </a:r>
            <a:r>
              <a:rPr lang="en-US" sz="2800" dirty="0"/>
              <a:t>survivor syndrome,” </a:t>
            </a:r>
            <a:r>
              <a:rPr lang="en-US" sz="2800" dirty="0" smtClean="0"/>
              <a:t>is a </a:t>
            </a:r>
            <a:r>
              <a:rPr lang="en-US" sz="2800" dirty="0"/>
              <a:t>term coined by organizational psychologists to describe the emotional, psychological and physical effects of employees who remain in the midst of company downsizing.</a:t>
            </a:r>
            <a:br>
              <a:rPr lang="en-US" sz="2800" dirty="0"/>
            </a:br>
            <a:r>
              <a:rPr lang="en-US" sz="2800" dirty="0"/>
              <a:t/>
            </a:r>
            <a:br>
              <a:rPr lang="en-US" sz="2800" dirty="0"/>
            </a:br>
            <a:endParaRPr lang="en-US" sz="2800" dirty="0"/>
          </a:p>
        </p:txBody>
      </p:sp>
      <p:sp>
        <p:nvSpPr>
          <p:cNvPr id="4" name="Slide Number Placeholder 3"/>
          <p:cNvSpPr>
            <a:spLocks noGrp="1"/>
          </p:cNvSpPr>
          <p:nvPr>
            <p:ph type="sldNum" sz="quarter" idx="12"/>
          </p:nvPr>
        </p:nvSpPr>
        <p:spPr/>
        <p:txBody>
          <a:bodyPr/>
          <a:lstStyle/>
          <a:p>
            <a:pPr>
              <a:defRPr/>
            </a:pPr>
            <a:fld id="{F5A5A465-82CB-4F5B-888D-766959A2473C}"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2867730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Is it real? </a:t>
            </a:r>
            <a:br>
              <a:rPr lang="en-US" sz="4400" dirty="0"/>
            </a:br>
            <a:endParaRPr lang="en-US" dirty="0"/>
          </a:p>
        </p:txBody>
      </p:sp>
      <p:sp>
        <p:nvSpPr>
          <p:cNvPr id="3" name="Content Placeholder 2"/>
          <p:cNvSpPr>
            <a:spLocks noGrp="1"/>
          </p:cNvSpPr>
          <p:nvPr>
            <p:ph idx="1"/>
          </p:nvPr>
        </p:nvSpPr>
        <p:spPr/>
        <p:txBody>
          <a:bodyPr>
            <a:normAutofit/>
          </a:bodyPr>
          <a:lstStyle/>
          <a:p>
            <a:endParaRPr lang="en-US" sz="2800" dirty="0" smtClean="0"/>
          </a:p>
          <a:p>
            <a:r>
              <a:rPr lang="en-US" sz="2800" dirty="0" smtClean="0"/>
              <a:t>Multiple </a:t>
            </a:r>
            <a:r>
              <a:rPr lang="en-US" sz="2800" dirty="0"/>
              <a:t>studies suggest that job cuts are just as hard on the people left behind as they are on those who were downsized. </a:t>
            </a:r>
          </a:p>
          <a:p>
            <a:r>
              <a:rPr lang="en-US" sz="2800" dirty="0"/>
              <a:t>One study showed an increase in alcohol consumption, smoking and workplace injury among layoff survivors. </a:t>
            </a:r>
          </a:p>
          <a:p>
            <a:r>
              <a:rPr lang="en-US" sz="2800" dirty="0"/>
              <a:t>Other studies report depression, plummeting productivity and poor morale among surviving staff.</a:t>
            </a:r>
          </a:p>
          <a:p>
            <a:endParaRPr lang="en-US" sz="2800" dirty="0"/>
          </a:p>
        </p:txBody>
      </p:sp>
      <p:sp>
        <p:nvSpPr>
          <p:cNvPr id="4" name="Slide Number Placeholder 3"/>
          <p:cNvSpPr>
            <a:spLocks noGrp="1"/>
          </p:cNvSpPr>
          <p:nvPr>
            <p:ph type="sldNum" sz="quarter" idx="12"/>
          </p:nvPr>
        </p:nvSpPr>
        <p:spPr/>
        <p:txBody>
          <a:bodyPr/>
          <a:lstStyle/>
          <a:p>
            <a:pPr>
              <a:defRPr/>
            </a:pPr>
            <a:fld id="{F5A5A465-82CB-4F5B-888D-766959A2473C}"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2028004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and outcomes</a:t>
            </a:r>
            <a:endParaRPr lang="en-US" dirty="0"/>
          </a:p>
        </p:txBody>
      </p:sp>
      <p:sp>
        <p:nvSpPr>
          <p:cNvPr id="3" name="Content Placeholder 2"/>
          <p:cNvSpPr>
            <a:spLocks noGrp="1"/>
          </p:cNvSpPr>
          <p:nvPr>
            <p:ph sz="half" idx="1"/>
          </p:nvPr>
        </p:nvSpPr>
        <p:spPr>
          <a:xfrm>
            <a:off x="1103601" y="1349407"/>
            <a:ext cx="4397484" cy="4906934"/>
          </a:xfrm>
        </p:spPr>
        <p:txBody>
          <a:bodyPr>
            <a:normAutofit lnSpcReduction="10000"/>
          </a:bodyPr>
          <a:lstStyle/>
          <a:p>
            <a:pPr marL="0" indent="0">
              <a:buNone/>
            </a:pPr>
            <a:r>
              <a:rPr lang="en-US" sz="2800" dirty="0" smtClean="0"/>
              <a:t>Survivor symptoms</a:t>
            </a:r>
          </a:p>
          <a:p>
            <a:r>
              <a:rPr lang="en-US" sz="2800" dirty="0" smtClean="0"/>
              <a:t>Fear</a:t>
            </a:r>
            <a:endParaRPr lang="en-US" sz="2800" dirty="0"/>
          </a:p>
          <a:p>
            <a:r>
              <a:rPr lang="en-US" sz="2800" dirty="0"/>
              <a:t>Insecurity</a:t>
            </a:r>
          </a:p>
          <a:p>
            <a:r>
              <a:rPr lang="en-US" sz="2800" dirty="0" smtClean="0"/>
              <a:t>Uncertainty</a:t>
            </a:r>
            <a:endParaRPr lang="en-US" sz="2800" dirty="0"/>
          </a:p>
          <a:p>
            <a:r>
              <a:rPr lang="en-US" sz="2800" dirty="0"/>
              <a:t>Frustration</a:t>
            </a:r>
          </a:p>
          <a:p>
            <a:r>
              <a:rPr lang="en-US" sz="2800" dirty="0" smtClean="0"/>
              <a:t>Anger / Resentment</a:t>
            </a:r>
            <a:endParaRPr lang="en-US" sz="2800" dirty="0"/>
          </a:p>
          <a:p>
            <a:r>
              <a:rPr lang="en-US" sz="2800" dirty="0" smtClean="0"/>
              <a:t>Unfairness</a:t>
            </a:r>
            <a:endParaRPr lang="en-US" sz="2800" dirty="0"/>
          </a:p>
          <a:p>
            <a:r>
              <a:rPr lang="en-US" sz="2800" dirty="0" smtClean="0"/>
              <a:t>Betrayal </a:t>
            </a:r>
            <a:endParaRPr lang="en-US" sz="2800" dirty="0"/>
          </a:p>
          <a:p>
            <a:r>
              <a:rPr lang="en-US" sz="2800" dirty="0" smtClean="0"/>
              <a:t>Distrust</a:t>
            </a:r>
            <a:endParaRPr lang="en-US" sz="2800" dirty="0"/>
          </a:p>
          <a:p>
            <a:endParaRPr lang="en-US" dirty="0"/>
          </a:p>
        </p:txBody>
      </p:sp>
      <p:sp>
        <p:nvSpPr>
          <p:cNvPr id="4" name="Content Placeholder 3"/>
          <p:cNvSpPr>
            <a:spLocks noGrp="1"/>
          </p:cNvSpPr>
          <p:nvPr>
            <p:ph sz="half" idx="2"/>
          </p:nvPr>
        </p:nvSpPr>
        <p:spPr>
          <a:xfrm>
            <a:off x="5655967" y="1349407"/>
            <a:ext cx="4397487" cy="4906931"/>
          </a:xfrm>
        </p:spPr>
        <p:txBody>
          <a:bodyPr>
            <a:normAutofit lnSpcReduction="10000"/>
          </a:bodyPr>
          <a:lstStyle/>
          <a:p>
            <a:pPr marL="0" indent="0">
              <a:buNone/>
            </a:pPr>
            <a:r>
              <a:rPr lang="en-US" sz="2800" dirty="0" smtClean="0"/>
              <a:t>Organizational outcomes</a:t>
            </a:r>
          </a:p>
          <a:p>
            <a:pPr marL="0" indent="0">
              <a:buNone/>
            </a:pPr>
            <a:endParaRPr lang="en-US" sz="2800" dirty="0" smtClean="0"/>
          </a:p>
          <a:p>
            <a:r>
              <a:rPr lang="en-US" sz="2800" dirty="0"/>
              <a:t>D</a:t>
            </a:r>
            <a:r>
              <a:rPr lang="en-US" sz="2800" dirty="0" smtClean="0"/>
              <a:t>ecreased morale</a:t>
            </a:r>
          </a:p>
          <a:p>
            <a:r>
              <a:rPr lang="en-US" sz="2800" dirty="0" smtClean="0"/>
              <a:t>Reduced motivation</a:t>
            </a:r>
          </a:p>
          <a:p>
            <a:r>
              <a:rPr lang="en-US" sz="2800" dirty="0" smtClean="0"/>
              <a:t>Reduced engagement</a:t>
            </a:r>
          </a:p>
          <a:p>
            <a:r>
              <a:rPr lang="en-US" sz="2800" dirty="0"/>
              <a:t>R</a:t>
            </a:r>
            <a:r>
              <a:rPr lang="en-US" sz="2800" dirty="0" smtClean="0"/>
              <a:t>isk avoidance</a:t>
            </a:r>
          </a:p>
          <a:p>
            <a:r>
              <a:rPr lang="en-US" sz="2800" dirty="0" smtClean="0"/>
              <a:t>Loss </a:t>
            </a:r>
            <a:r>
              <a:rPr lang="en-US" sz="2800" dirty="0"/>
              <a:t>of </a:t>
            </a:r>
            <a:r>
              <a:rPr lang="en-US" sz="2800" dirty="0" smtClean="0"/>
              <a:t>productivity</a:t>
            </a:r>
            <a:endParaRPr lang="en-US" sz="2800" dirty="0"/>
          </a:p>
        </p:txBody>
      </p:sp>
      <p:sp>
        <p:nvSpPr>
          <p:cNvPr id="5" name="Slide Number Placeholder 4"/>
          <p:cNvSpPr>
            <a:spLocks noGrp="1"/>
          </p:cNvSpPr>
          <p:nvPr>
            <p:ph type="sldNum" sz="quarter" idx="12"/>
          </p:nvPr>
        </p:nvSpPr>
        <p:spPr/>
        <p:txBody>
          <a:bodyPr/>
          <a:lstStyle/>
          <a:p>
            <a:pPr>
              <a:defRPr/>
            </a:pPr>
            <a:fld id="{F5A5A465-82CB-4F5B-888D-766959A2473C}"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3686038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6"/>
          <p:cNvSpPr>
            <a:spLocks noChangeShapeType="1"/>
          </p:cNvSpPr>
          <p:nvPr/>
        </p:nvSpPr>
        <p:spPr bwMode="auto">
          <a:xfrm flipH="1">
            <a:off x="4669632" y="1885951"/>
            <a:ext cx="4763" cy="37028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Line 7"/>
          <p:cNvSpPr>
            <a:spLocks noChangeShapeType="1"/>
          </p:cNvSpPr>
          <p:nvPr/>
        </p:nvSpPr>
        <p:spPr bwMode="auto">
          <a:xfrm>
            <a:off x="4674394" y="2391966"/>
            <a:ext cx="41148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Line 9"/>
          <p:cNvSpPr>
            <a:spLocks noChangeShapeType="1"/>
          </p:cNvSpPr>
          <p:nvPr/>
        </p:nvSpPr>
        <p:spPr bwMode="auto">
          <a:xfrm>
            <a:off x="3417094" y="4444604"/>
            <a:ext cx="58864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Arc 13"/>
          <p:cNvSpPr>
            <a:spLocks/>
          </p:cNvSpPr>
          <p:nvPr/>
        </p:nvSpPr>
        <p:spPr bwMode="auto">
          <a:xfrm rot="8311449">
            <a:off x="4922044" y="3990976"/>
            <a:ext cx="1248966" cy="1073944"/>
          </a:xfrm>
          <a:custGeom>
            <a:avLst/>
            <a:gdLst>
              <a:gd name="T0" fmla="*/ 2147483647 w 21518"/>
              <a:gd name="T1" fmla="*/ 0 h 21470"/>
              <a:gd name="T2" fmla="*/ 2147483647 w 21518"/>
              <a:gd name="T3" fmla="*/ 2147483647 h 21470"/>
              <a:gd name="T4" fmla="*/ 0 w 21518"/>
              <a:gd name="T5" fmla="*/ 2147483647 h 21470"/>
              <a:gd name="T6" fmla="*/ 0 60000 65536"/>
              <a:gd name="T7" fmla="*/ 0 60000 65536"/>
              <a:gd name="T8" fmla="*/ 0 60000 65536"/>
              <a:gd name="T9" fmla="*/ 0 w 21518"/>
              <a:gd name="T10" fmla="*/ 0 h 21470"/>
              <a:gd name="T11" fmla="*/ 21518 w 21518"/>
              <a:gd name="T12" fmla="*/ 21470 h 21470"/>
            </a:gdLst>
            <a:ahLst/>
            <a:cxnLst>
              <a:cxn ang="T6">
                <a:pos x="T0" y="T1"/>
              </a:cxn>
              <a:cxn ang="T7">
                <a:pos x="T2" y="T3"/>
              </a:cxn>
              <a:cxn ang="T8">
                <a:pos x="T4" y="T5"/>
              </a:cxn>
            </a:cxnLst>
            <a:rect l="T9" t="T10" r="T11" b="T12"/>
            <a:pathLst>
              <a:path w="21518" h="21470" fill="none" extrusionOk="0">
                <a:moveTo>
                  <a:pt x="2365" y="-1"/>
                </a:moveTo>
                <a:cubicBezTo>
                  <a:pt x="12601" y="1127"/>
                  <a:pt x="20618" y="9325"/>
                  <a:pt x="21517" y="19585"/>
                </a:cubicBezTo>
              </a:path>
              <a:path w="21518" h="21470" stroke="0" extrusionOk="0">
                <a:moveTo>
                  <a:pt x="2365" y="-1"/>
                </a:moveTo>
                <a:cubicBezTo>
                  <a:pt x="12601" y="1127"/>
                  <a:pt x="20618" y="9325"/>
                  <a:pt x="21517" y="19585"/>
                </a:cubicBezTo>
                <a:lnTo>
                  <a:pt x="0" y="21470"/>
                </a:lnTo>
                <a:lnTo>
                  <a:pt x="2365" y="-1"/>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Line 14"/>
          <p:cNvSpPr>
            <a:spLocks noChangeShapeType="1"/>
          </p:cNvSpPr>
          <p:nvPr/>
        </p:nvSpPr>
        <p:spPr bwMode="auto">
          <a:xfrm flipH="1" flipV="1">
            <a:off x="4531519" y="2449116"/>
            <a:ext cx="258366" cy="216098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Line 15"/>
          <p:cNvSpPr>
            <a:spLocks noChangeShapeType="1"/>
          </p:cNvSpPr>
          <p:nvPr/>
        </p:nvSpPr>
        <p:spPr bwMode="auto">
          <a:xfrm flipH="1" flipV="1">
            <a:off x="6259117" y="3126583"/>
            <a:ext cx="7144" cy="14835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Line 16"/>
          <p:cNvSpPr>
            <a:spLocks noChangeShapeType="1"/>
          </p:cNvSpPr>
          <p:nvPr/>
        </p:nvSpPr>
        <p:spPr bwMode="auto">
          <a:xfrm>
            <a:off x="6346031" y="1977629"/>
            <a:ext cx="2419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Line 17"/>
          <p:cNvSpPr>
            <a:spLocks noChangeShapeType="1"/>
          </p:cNvSpPr>
          <p:nvPr/>
        </p:nvSpPr>
        <p:spPr bwMode="auto">
          <a:xfrm flipH="1" flipV="1">
            <a:off x="2984899" y="2349106"/>
            <a:ext cx="1307306" cy="2143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Arc 18"/>
          <p:cNvSpPr>
            <a:spLocks/>
          </p:cNvSpPr>
          <p:nvPr/>
        </p:nvSpPr>
        <p:spPr bwMode="auto">
          <a:xfrm>
            <a:off x="4271963" y="2370537"/>
            <a:ext cx="258366" cy="86915"/>
          </a:xfrm>
          <a:custGeom>
            <a:avLst/>
            <a:gdLst>
              <a:gd name="T0" fmla="*/ 0 w 21600"/>
              <a:gd name="T1" fmla="*/ 0 h 21600"/>
              <a:gd name="T2" fmla="*/ 1397446018 w 21600"/>
              <a:gd name="T3" fmla="*/ 17896896 h 21600"/>
              <a:gd name="T4" fmla="*/ 0 w 21600"/>
              <a:gd name="T5" fmla="*/ 1789689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1" name="Group 25"/>
          <p:cNvGrpSpPr>
            <a:grpSpLocks/>
          </p:cNvGrpSpPr>
          <p:nvPr/>
        </p:nvGrpSpPr>
        <p:grpSpPr bwMode="auto">
          <a:xfrm rot="-5400000">
            <a:off x="5732267" y="2511626"/>
            <a:ext cx="1145381" cy="86915"/>
            <a:chOff x="2353" y="1380"/>
            <a:chExt cx="962" cy="73"/>
          </a:xfrm>
        </p:grpSpPr>
        <p:sp>
          <p:nvSpPr>
            <p:cNvPr id="12" name="Line 23"/>
            <p:cNvSpPr>
              <a:spLocks noChangeShapeType="1"/>
            </p:cNvSpPr>
            <p:nvPr/>
          </p:nvSpPr>
          <p:spPr bwMode="auto">
            <a:xfrm flipH="1">
              <a:off x="2353" y="1380"/>
              <a:ext cx="7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Arc 24"/>
            <p:cNvSpPr>
              <a:spLocks/>
            </p:cNvSpPr>
            <p:nvPr/>
          </p:nvSpPr>
          <p:spPr bwMode="auto">
            <a:xfrm>
              <a:off x="3098" y="1380"/>
              <a:ext cx="217" cy="7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7" name="Line 33"/>
          <p:cNvSpPr>
            <a:spLocks noChangeShapeType="1"/>
          </p:cNvSpPr>
          <p:nvPr/>
        </p:nvSpPr>
        <p:spPr bwMode="auto">
          <a:xfrm flipV="1">
            <a:off x="3998525" y="3146901"/>
            <a:ext cx="0" cy="34528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Line 34"/>
          <p:cNvSpPr>
            <a:spLocks noChangeShapeType="1"/>
          </p:cNvSpPr>
          <p:nvPr/>
        </p:nvSpPr>
        <p:spPr bwMode="auto">
          <a:xfrm>
            <a:off x="3979069" y="4076070"/>
            <a:ext cx="0" cy="34528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Rectangle 51"/>
          <p:cNvSpPr txBox="1">
            <a:spLocks noChangeArrowheads="1"/>
          </p:cNvSpPr>
          <p:nvPr/>
        </p:nvSpPr>
        <p:spPr>
          <a:xfrm>
            <a:off x="2961262" y="823624"/>
            <a:ext cx="6172200" cy="857250"/>
          </a:xfrm>
          <a:prstGeom prst="rect">
            <a:avLst/>
          </a:prstGeom>
        </p:spPr>
        <p:txBody>
          <a:bodyPr>
            <a:normAutofit fontScale="97500"/>
          </a:bodyPr>
          <a:lstStyle>
            <a:lvl1pPr algn="l" defTabSz="457207" rtl="0" eaLnBrk="1" latinLnBrk="0" hangingPunct="1">
              <a:spcBef>
                <a:spcPct val="0"/>
              </a:spcBef>
              <a:buNone/>
              <a:defRPr sz="4200" b="0" i="0" kern="1200">
                <a:solidFill>
                  <a:schemeClr val="tx2"/>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7" rtl="0" eaLnBrk="1" fontAlgn="auto" latinLnBrk="0" hangingPunct="1">
              <a:lnSpc>
                <a:spcPct val="100000"/>
              </a:lnSpc>
              <a:spcBef>
                <a:spcPct val="0"/>
              </a:spcBef>
              <a:spcAft>
                <a:spcPts val="0"/>
              </a:spcAft>
              <a:buClrTx/>
              <a:buSzTx/>
              <a:buFontTx/>
              <a:buNone/>
              <a:tabLst/>
              <a:defRPr/>
            </a:pPr>
            <a:r>
              <a:rPr kumimoji="0" lang="en-US" altLang="en-US" sz="3300" b="1" i="0" u="none" strike="noStrike" kern="1200" cap="none" spc="0" normalizeH="0" baseline="0" noProof="0" dirty="0">
                <a:ln>
                  <a:noFill/>
                </a:ln>
                <a:solidFill>
                  <a:srgbClr val="EBEBEB"/>
                </a:solidFill>
                <a:effectLst>
                  <a:outerShdw blurRad="38100" dist="38100" dir="2700000" algn="tl">
                    <a:srgbClr val="000000">
                      <a:alpha val="43137"/>
                    </a:srgbClr>
                  </a:outerShdw>
                </a:effectLst>
                <a:uLnTx/>
                <a:uFillTx/>
                <a:latin typeface="Calibri" panose="020F0502020204030204" pitchFamily="34" charset="0"/>
                <a:ea typeface="+mj-ea"/>
                <a:cs typeface="+mj-cs"/>
              </a:rPr>
              <a:t>Curve of Change </a:t>
            </a:r>
            <a:r>
              <a:rPr kumimoji="0" lang="en-US" altLang="en-US" sz="4000" b="1" i="0" u="none" strike="noStrike" kern="1200" cap="none" spc="0" normalizeH="0" baseline="0" noProof="0" dirty="0">
                <a:ln>
                  <a:noFill/>
                </a:ln>
                <a:solidFill>
                  <a:srgbClr val="EBEBEB"/>
                </a:solidFill>
                <a:effectLst>
                  <a:outerShdw blurRad="38100" dist="38100" dir="2700000" algn="tl">
                    <a:srgbClr val="000000">
                      <a:alpha val="43137"/>
                    </a:srgbClr>
                  </a:outerShdw>
                </a:effectLst>
                <a:uLnTx/>
                <a:uFillTx/>
                <a:latin typeface="Calibri" panose="020F0502020204030204" pitchFamily="34" charset="0"/>
                <a:ea typeface="+mj-ea"/>
                <a:cs typeface="+mj-cs"/>
              </a:rPr>
              <a:t/>
            </a:r>
            <a:br>
              <a:rPr kumimoji="0" lang="en-US" altLang="en-US" sz="4000" b="1" i="0" u="none" strike="noStrike" kern="1200" cap="none" spc="0" normalizeH="0" baseline="0" noProof="0" dirty="0">
                <a:ln>
                  <a:noFill/>
                </a:ln>
                <a:solidFill>
                  <a:srgbClr val="EBEBEB"/>
                </a:solidFill>
                <a:effectLst>
                  <a:outerShdw blurRad="38100" dist="38100" dir="2700000" algn="tl">
                    <a:srgbClr val="000000">
                      <a:alpha val="43137"/>
                    </a:srgbClr>
                  </a:outerShdw>
                </a:effectLst>
                <a:uLnTx/>
                <a:uFillTx/>
                <a:latin typeface="Calibri" panose="020F0502020204030204" pitchFamily="34" charset="0"/>
                <a:ea typeface="+mj-ea"/>
                <a:cs typeface="+mj-cs"/>
              </a:rPr>
            </a:br>
            <a:r>
              <a:rPr kumimoji="0" lang="en-US" altLang="en-US" sz="900" b="1" i="1" u="none" strike="noStrike" kern="1200" cap="none" spc="0" normalizeH="0" baseline="0" noProof="0" dirty="0">
                <a:ln>
                  <a:noFill/>
                </a:ln>
                <a:solidFill>
                  <a:srgbClr val="EBEBEB"/>
                </a:solidFill>
                <a:effectLst>
                  <a:outerShdw blurRad="38100" dist="38100" dir="2700000" algn="tl">
                    <a:srgbClr val="000000">
                      <a:alpha val="43137"/>
                    </a:srgbClr>
                  </a:outerShdw>
                </a:effectLst>
                <a:uLnTx/>
                <a:uFillTx/>
                <a:latin typeface="Calibri" panose="020F0502020204030204" pitchFamily="34" charset="0"/>
                <a:ea typeface="+mj-ea"/>
                <a:cs typeface="+mj-cs"/>
              </a:rPr>
              <a:t>Pritchard and Associates and William Bridges</a:t>
            </a:r>
          </a:p>
        </p:txBody>
      </p:sp>
      <p:sp>
        <p:nvSpPr>
          <p:cNvPr id="28" name="TextBox 27"/>
          <p:cNvSpPr txBox="1"/>
          <p:nvPr/>
        </p:nvSpPr>
        <p:spPr>
          <a:xfrm>
            <a:off x="3979070" y="2111574"/>
            <a:ext cx="771525"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TextBox 28"/>
          <p:cNvSpPr txBox="1"/>
          <p:nvPr/>
        </p:nvSpPr>
        <p:spPr>
          <a:xfrm>
            <a:off x="6459543" y="2114550"/>
            <a:ext cx="722308"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Oval 29"/>
          <p:cNvSpPr/>
          <p:nvPr/>
        </p:nvSpPr>
        <p:spPr>
          <a:xfrm>
            <a:off x="8070107" y="1916349"/>
            <a:ext cx="1114425" cy="56316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Vision</a:t>
            </a:r>
          </a:p>
        </p:txBody>
      </p:sp>
      <p:sp>
        <p:nvSpPr>
          <p:cNvPr id="31" name="Text Box 28"/>
          <p:cNvSpPr txBox="1">
            <a:spLocks noChangeArrowheads="1"/>
          </p:cNvSpPr>
          <p:nvPr/>
        </p:nvSpPr>
        <p:spPr bwMode="auto">
          <a:xfrm>
            <a:off x="3581640" y="2475311"/>
            <a:ext cx="6992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Calibri" panose="020F0502020204030204" pitchFamily="34" charset="0"/>
                <a:ea typeface="+mn-ea"/>
                <a:cs typeface="+mn-cs"/>
              </a:rPr>
              <a:t>ENDING</a:t>
            </a:r>
          </a:p>
        </p:txBody>
      </p:sp>
      <p:sp>
        <p:nvSpPr>
          <p:cNvPr id="32" name="Text Box 29"/>
          <p:cNvSpPr txBox="1">
            <a:spLocks noChangeArrowheads="1"/>
          </p:cNvSpPr>
          <p:nvPr/>
        </p:nvSpPr>
        <p:spPr bwMode="auto">
          <a:xfrm>
            <a:off x="6675479" y="2479598"/>
            <a:ext cx="12772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Calibri" panose="020F0502020204030204" pitchFamily="34" charset="0"/>
                <a:ea typeface="+mn-ea"/>
                <a:cs typeface="+mn-cs"/>
              </a:rPr>
              <a:t>NEW BEGINNING</a:t>
            </a:r>
          </a:p>
        </p:txBody>
      </p:sp>
      <p:sp>
        <p:nvSpPr>
          <p:cNvPr id="33" name="Text Box 36"/>
          <p:cNvSpPr txBox="1">
            <a:spLocks noChangeArrowheads="1"/>
          </p:cNvSpPr>
          <p:nvPr/>
        </p:nvSpPr>
        <p:spPr bwMode="auto">
          <a:xfrm>
            <a:off x="5011343" y="4534616"/>
            <a:ext cx="9797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Calibri" panose="020F0502020204030204" pitchFamily="34" charset="0"/>
                <a:ea typeface="+mn-ea"/>
                <a:cs typeface="+mn-cs"/>
              </a:rPr>
              <a:t>TRANSITION</a:t>
            </a:r>
          </a:p>
        </p:txBody>
      </p:sp>
      <p:sp>
        <p:nvSpPr>
          <p:cNvPr id="34" name="Text Box 32"/>
          <p:cNvSpPr txBox="1">
            <a:spLocks noChangeArrowheads="1"/>
          </p:cNvSpPr>
          <p:nvPr/>
        </p:nvSpPr>
        <p:spPr bwMode="auto">
          <a:xfrm>
            <a:off x="3264707" y="3387139"/>
            <a:ext cx="148418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pitchFamily="34" charset="0"/>
                <a:ea typeface="+mn-ea"/>
                <a:cs typeface="+mn-cs"/>
              </a:rPr>
              <a:t>Communication Needed:</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pitchFamily="34" charset="0"/>
                <a:ea typeface="+mn-ea"/>
                <a:cs typeface="+mn-cs"/>
              </a:rPr>
              <a:t>“Information”</a:t>
            </a:r>
          </a:p>
        </p:txBody>
      </p:sp>
      <p:sp>
        <p:nvSpPr>
          <p:cNvPr id="35" name="Text Box 47"/>
          <p:cNvSpPr txBox="1">
            <a:spLocks noChangeArrowheads="1"/>
          </p:cNvSpPr>
          <p:nvPr/>
        </p:nvSpPr>
        <p:spPr bwMode="auto">
          <a:xfrm>
            <a:off x="4769657" y="5313409"/>
            <a:ext cx="195864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Communication Needed:</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“Supportive”</a:t>
            </a:r>
          </a:p>
        </p:txBody>
      </p:sp>
      <p:sp>
        <p:nvSpPr>
          <p:cNvPr id="36" name="Text Box 48"/>
          <p:cNvSpPr txBox="1">
            <a:spLocks noChangeArrowheads="1"/>
          </p:cNvSpPr>
          <p:nvPr/>
        </p:nvSpPr>
        <p:spPr bwMode="auto">
          <a:xfrm>
            <a:off x="6781623" y="2950951"/>
            <a:ext cx="180817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Communication Needed:</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“Inspirational”</a:t>
            </a:r>
          </a:p>
        </p:txBody>
      </p:sp>
      <p:sp>
        <p:nvSpPr>
          <p:cNvPr id="37" name="10-Point Star 36"/>
          <p:cNvSpPr/>
          <p:nvPr/>
        </p:nvSpPr>
        <p:spPr>
          <a:xfrm>
            <a:off x="2885082" y="3513125"/>
            <a:ext cx="393539" cy="381964"/>
          </a:xfrm>
          <a:prstGeom prst="star1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1</a:t>
            </a:r>
          </a:p>
        </p:txBody>
      </p:sp>
      <p:sp>
        <p:nvSpPr>
          <p:cNvPr id="38" name="10-Point Star 37"/>
          <p:cNvSpPr/>
          <p:nvPr/>
        </p:nvSpPr>
        <p:spPr>
          <a:xfrm>
            <a:off x="4827459" y="5055423"/>
            <a:ext cx="393539" cy="381964"/>
          </a:xfrm>
          <a:prstGeom prst="star1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2</a:t>
            </a:r>
          </a:p>
        </p:txBody>
      </p:sp>
      <p:sp>
        <p:nvSpPr>
          <p:cNvPr id="39" name="10-Point Star 38"/>
          <p:cNvSpPr/>
          <p:nvPr/>
        </p:nvSpPr>
        <p:spPr>
          <a:xfrm>
            <a:off x="6716851" y="3129135"/>
            <a:ext cx="393539" cy="381964"/>
          </a:xfrm>
          <a:prstGeom prst="star1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3</a:t>
            </a:r>
          </a:p>
        </p:txBody>
      </p:sp>
      <p:sp>
        <p:nvSpPr>
          <p:cNvPr id="40" name="Text Box 37"/>
          <p:cNvSpPr txBox="1">
            <a:spLocks noChangeArrowheads="1"/>
          </p:cNvSpPr>
          <p:nvPr/>
        </p:nvSpPr>
        <p:spPr bwMode="auto">
          <a:xfrm>
            <a:off x="5013148" y="4132198"/>
            <a:ext cx="9348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dirty="0">
                <a:ln>
                  <a:noFill/>
                </a:ln>
                <a:solidFill>
                  <a:srgbClr val="9E5E9B">
                    <a:lumMod val="60000"/>
                    <a:lumOff val="40000"/>
                  </a:srgbClr>
                </a:solidFill>
                <a:effectLst>
                  <a:outerShdw blurRad="38100" dist="38100" dir="2700000" algn="tl">
                    <a:srgbClr val="000000">
                      <a:alpha val="43137"/>
                    </a:srgbClr>
                  </a:outerShdw>
                </a:effectLst>
                <a:uLnTx/>
                <a:uFillTx/>
                <a:latin typeface="Calibri" panose="020F0502020204030204" pitchFamily="34" charset="0"/>
                <a:ea typeface="+mn-ea"/>
                <a:cs typeface="+mn-cs"/>
              </a:rPr>
              <a:t>Duration</a:t>
            </a:r>
          </a:p>
        </p:txBody>
      </p:sp>
      <p:sp>
        <p:nvSpPr>
          <p:cNvPr id="41" name="Text Box 38"/>
          <p:cNvSpPr txBox="1">
            <a:spLocks noChangeArrowheads="1"/>
          </p:cNvSpPr>
          <p:nvPr/>
        </p:nvSpPr>
        <p:spPr bwMode="auto">
          <a:xfrm rot="5400000">
            <a:off x="4503303" y="2894040"/>
            <a:ext cx="7080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dirty="0">
                <a:ln>
                  <a:noFill/>
                </a:ln>
                <a:solidFill>
                  <a:srgbClr val="9E5E9B">
                    <a:lumMod val="60000"/>
                    <a:lumOff val="40000"/>
                  </a:srgbClr>
                </a:solidFill>
                <a:effectLst>
                  <a:outerShdw blurRad="38100" dist="38100" dir="2700000" algn="tl">
                    <a:srgbClr val="000000">
                      <a:alpha val="43137"/>
                    </a:srgbClr>
                  </a:outerShdw>
                </a:effectLst>
                <a:uLnTx/>
                <a:uFillTx/>
                <a:latin typeface="Calibri" panose="020F0502020204030204" pitchFamily="34" charset="0"/>
                <a:ea typeface="+mn-ea"/>
                <a:cs typeface="+mn-cs"/>
              </a:rPr>
              <a:t>Depth</a:t>
            </a:r>
          </a:p>
        </p:txBody>
      </p:sp>
      <p:cxnSp>
        <p:nvCxnSpPr>
          <p:cNvPr id="15" name="Straight Connector 14"/>
          <p:cNvCxnSpPr/>
          <p:nvPr/>
        </p:nvCxnSpPr>
        <p:spPr>
          <a:xfrm>
            <a:off x="3572458" y="4056640"/>
            <a:ext cx="868680" cy="190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331251" y="6033136"/>
            <a:ext cx="868680" cy="190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264673" y="3659429"/>
            <a:ext cx="868680" cy="1905"/>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453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par>
                          <p:cTn id="24" fill="hold">
                            <p:stCondLst>
                              <p:cond delay="2500"/>
                            </p:stCondLst>
                            <p:childTnLst>
                              <p:par>
                                <p:cTn id="25" presetID="1"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par>
                          <p:cTn id="35" fill="hold">
                            <p:stCondLst>
                              <p:cond delay="3500"/>
                            </p:stCondLst>
                            <p:childTnLst>
                              <p:par>
                                <p:cTn id="36" presetID="1" presetClass="entr" presetSubtype="0"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wipe(up)">
                                      <p:cBhvr>
                                        <p:cTn id="54" dur="2000"/>
                                        <p:tgtEl>
                                          <p:spTgt spid="2"/>
                                        </p:tgtEl>
                                      </p:cBhvr>
                                    </p:animEffect>
                                  </p:childTnLst>
                                </p:cTn>
                              </p:par>
                            </p:childTnLst>
                          </p:cTn>
                        </p:par>
                        <p:par>
                          <p:cTn id="55" fill="hold">
                            <p:stCondLst>
                              <p:cond delay="2000"/>
                            </p:stCondLst>
                            <p:childTnLst>
                              <p:par>
                                <p:cTn id="56" presetID="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wipe(left)">
                                      <p:cBhvr>
                                        <p:cTn id="62" dur="2000"/>
                                        <p:tgtEl>
                                          <p:spTgt spid="4"/>
                                        </p:tgtEl>
                                      </p:cBhvr>
                                    </p:animEffect>
                                  </p:childTnLst>
                                </p:cTn>
                              </p:par>
                            </p:childTnLst>
                          </p:cTn>
                        </p:par>
                        <p:par>
                          <p:cTn id="63" fill="hold">
                            <p:stCondLst>
                              <p:cond delay="2000"/>
                            </p:stCondLst>
                            <p:childTnLst>
                              <p:par>
                                <p:cTn id="64" presetID="1" presetClass="entr" presetSubtype="0" fill="hold" grpId="0" nodeType="afterEffect">
                                  <p:stCondLst>
                                    <p:cond delay="0"/>
                                  </p:stCondLst>
                                  <p:childTnLst>
                                    <p:set>
                                      <p:cBhvr>
                                        <p:cTn id="65" dur="1" fill="hold">
                                          <p:stCondLst>
                                            <p:cond delay="0"/>
                                          </p:stCondLst>
                                        </p:cTn>
                                        <p:tgtEl>
                                          <p:spTgt spid="40"/>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7"/>
                                        </p:tgtEl>
                                        <p:attrNameLst>
                                          <p:attrName>style.visibility</p:attrName>
                                        </p:attrNameLst>
                                      </p:cBhvr>
                                      <p:to>
                                        <p:strVal val="visible"/>
                                      </p:to>
                                    </p:set>
                                  </p:childTnLst>
                                </p:cTn>
                              </p:par>
                            </p:childTnLst>
                          </p:cTn>
                        </p:par>
                        <p:par>
                          <p:cTn id="70" fill="hold">
                            <p:stCondLst>
                              <p:cond delay="0"/>
                            </p:stCondLst>
                            <p:childTnLst>
                              <p:par>
                                <p:cTn id="71" presetID="1"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wipe(left)">
                                      <p:cBhvr>
                                        <p:cTn id="77" dur="500"/>
                                        <p:tgtEl>
                                          <p:spTgt spid="15"/>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wipe(down)">
                                      <p:cBhvr>
                                        <p:cTn id="80" dur="500"/>
                                        <p:tgtEl>
                                          <p:spTgt spid="17"/>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wipe(up)">
                                      <p:cBhvr>
                                        <p:cTn id="83" dur="500"/>
                                        <p:tgtEl>
                                          <p:spTgt spid="18"/>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38"/>
                                        </p:tgtEl>
                                        <p:attrNameLst>
                                          <p:attrName>style.visibility</p:attrName>
                                        </p:attrNameLst>
                                      </p:cBhvr>
                                      <p:to>
                                        <p:strVal val="visible"/>
                                      </p:to>
                                    </p:set>
                                  </p:childTnLst>
                                </p:cTn>
                              </p:par>
                            </p:childTnLst>
                          </p:cTn>
                        </p:par>
                        <p:par>
                          <p:cTn id="88" fill="hold">
                            <p:stCondLst>
                              <p:cond delay="0"/>
                            </p:stCondLst>
                            <p:childTnLst>
                              <p:par>
                                <p:cTn id="89" presetID="1" presetClass="entr" presetSubtype="0"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childTnLst>
                                </p:cTn>
                              </p:par>
                            </p:childTnLst>
                          </p:cTn>
                        </p:par>
                        <p:par>
                          <p:cTn id="91" fill="hold">
                            <p:stCondLst>
                              <p:cond delay="0"/>
                            </p:stCondLst>
                            <p:childTnLst>
                              <p:par>
                                <p:cTn id="92" presetID="22" presetClass="entr" presetSubtype="8" fill="hold"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left)">
                                      <p:cBhvr>
                                        <p:cTn id="94" dur="500"/>
                                        <p:tgtEl>
                                          <p:spTgt spid="42"/>
                                        </p:tgtEl>
                                      </p:cBhvr>
                                    </p:animEffec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9"/>
                                        </p:tgtEl>
                                        <p:attrNameLst>
                                          <p:attrName>style.visibility</p:attrName>
                                        </p:attrNameLst>
                                      </p:cBhvr>
                                      <p:to>
                                        <p:strVal val="visible"/>
                                      </p:to>
                                    </p:set>
                                  </p:childTnLst>
                                </p:cTn>
                              </p:par>
                            </p:childTnLst>
                          </p:cTn>
                        </p:par>
                        <p:par>
                          <p:cTn id="99" fill="hold">
                            <p:stCondLst>
                              <p:cond delay="0"/>
                            </p:stCondLst>
                            <p:childTnLst>
                              <p:par>
                                <p:cTn id="100" presetID="1" presetClass="entr" presetSubtype="0"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childTnLst>
                                </p:cTn>
                              </p:par>
                            </p:childTnLst>
                          </p:cTn>
                        </p:par>
                        <p:par>
                          <p:cTn id="102" fill="hold">
                            <p:stCondLst>
                              <p:cond delay="0"/>
                            </p:stCondLst>
                            <p:childTnLst>
                              <p:par>
                                <p:cTn id="103" presetID="22" presetClass="entr" presetSubtype="8" fill="hold"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wipe(left)">
                                      <p:cBhvr>
                                        <p:cTn id="10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7" grpId="0" animBg="1"/>
      <p:bldP spid="18" grpId="0" animBg="1"/>
      <p:bldP spid="30" grpId="0" animBg="1"/>
      <p:bldP spid="31" grpId="0"/>
      <p:bldP spid="32" grpId="0"/>
      <p:bldP spid="33" grpId="0"/>
      <p:bldP spid="34" grpId="0"/>
      <p:bldP spid="35" grpId="0"/>
      <p:bldP spid="36" grpId="0"/>
      <p:bldP spid="37" grpId="0" animBg="1"/>
      <p:bldP spid="38" grpId="0" animBg="1"/>
      <p:bldP spid="39" grpId="0" animBg="1"/>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897380" y="1511835"/>
            <a:ext cx="8280481" cy="4301710"/>
          </a:xfrm>
          <a:prstGeom prst="rect">
            <a:avLst/>
          </a:prstGeom>
          <a:ln>
            <a:noFill/>
          </a:ln>
          <a:effectLst>
            <a:softEdge rad="112500"/>
          </a:effectLst>
        </p:spPr>
      </p:pic>
      <p:sp>
        <p:nvSpPr>
          <p:cNvPr id="3" name="TextBox 2"/>
          <p:cNvSpPr txBox="1"/>
          <p:nvPr/>
        </p:nvSpPr>
        <p:spPr>
          <a:xfrm>
            <a:off x="1524000" y="867440"/>
            <a:ext cx="9144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Ups </a:t>
            </a: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and </a:t>
            </a:r>
            <a:r>
              <a:rPr kumimoji="0" lang="en-US" sz="28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Downs </a:t>
            </a: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of Change</a:t>
            </a:r>
          </a:p>
        </p:txBody>
      </p:sp>
    </p:spTree>
    <p:extLst>
      <p:ext uri="{BB962C8B-B14F-4D97-AF65-F5344CB8AC3E}">
        <p14:creationId xmlns:p14="http://schemas.microsoft.com/office/powerpoint/2010/main" val="3282412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Word </a:t>
            </a:r>
            <a:r>
              <a:rPr lang="en-US" b="1" dirty="0"/>
              <a:t>A</a:t>
            </a:r>
            <a:r>
              <a:rPr lang="en-US" b="1" dirty="0" smtClean="0"/>
              <a:t>bout </a:t>
            </a:r>
            <a:r>
              <a:rPr lang="en-US" b="1" dirty="0"/>
              <a:t>G</a:t>
            </a:r>
            <a:r>
              <a:rPr lang="en-US" b="1" dirty="0" smtClean="0"/>
              <a:t>rief</a:t>
            </a:r>
            <a:endParaRPr lang="en-US" b="1" dirty="0"/>
          </a:p>
        </p:txBody>
      </p:sp>
      <p:sp>
        <p:nvSpPr>
          <p:cNvPr id="3" name="Content Placeholder 2"/>
          <p:cNvSpPr>
            <a:spLocks noGrp="1"/>
          </p:cNvSpPr>
          <p:nvPr>
            <p:ph idx="1"/>
          </p:nvPr>
        </p:nvSpPr>
        <p:spPr>
          <a:xfrm>
            <a:off x="1103600" y="1127760"/>
            <a:ext cx="8948872" cy="5120647"/>
          </a:xfrm>
        </p:spPr>
        <p:txBody>
          <a:bodyPr>
            <a:normAutofit lnSpcReduction="10000"/>
          </a:bodyPr>
          <a:lstStyle/>
          <a:p>
            <a:endParaRPr lang="en-US" dirty="0" smtClean="0"/>
          </a:p>
          <a:p>
            <a:endParaRPr lang="en-US" sz="2800" dirty="0" smtClean="0"/>
          </a:p>
          <a:p>
            <a:r>
              <a:rPr lang="en-US" sz="2800" dirty="0" smtClean="0"/>
              <a:t>Harvard Business Review ( March 23 , 2020) - The Discomfort You </a:t>
            </a:r>
            <a:r>
              <a:rPr lang="en-US" sz="2800" dirty="0"/>
              <a:t>A</a:t>
            </a:r>
            <a:r>
              <a:rPr lang="en-US" sz="2800" dirty="0" smtClean="0"/>
              <a:t>re Feeling is Grief</a:t>
            </a:r>
          </a:p>
          <a:p>
            <a:r>
              <a:rPr lang="en-US" sz="2800" dirty="0"/>
              <a:t>Acknowledge it/ name it</a:t>
            </a:r>
          </a:p>
          <a:p>
            <a:r>
              <a:rPr lang="en-US" sz="2800" dirty="0" smtClean="0"/>
              <a:t>Feeling more than one kind of grief</a:t>
            </a:r>
          </a:p>
          <a:p>
            <a:r>
              <a:rPr lang="en-US" sz="2800" dirty="0" smtClean="0"/>
              <a:t>Grief is at both the micro level and macro level</a:t>
            </a:r>
          </a:p>
          <a:p>
            <a:r>
              <a:rPr lang="en-US" sz="2800" dirty="0" smtClean="0"/>
              <a:t>Anticipatory grief can be unhealthy and lead to anxiety</a:t>
            </a:r>
          </a:p>
          <a:p>
            <a:r>
              <a:rPr lang="en-US" sz="2800" dirty="0" smtClean="0"/>
              <a:t>Ambiguous  grief/loss – normal due to shifting sands</a:t>
            </a:r>
          </a:p>
          <a:p>
            <a:pPr lvl="1"/>
            <a:r>
              <a:rPr lang="en-US" sz="2800" dirty="0" smtClean="0"/>
              <a:t>Confusing, disorienting and has a lack of closure</a:t>
            </a:r>
          </a:p>
          <a:p>
            <a:endParaRPr lang="en-US" dirty="0"/>
          </a:p>
        </p:txBody>
      </p:sp>
      <p:sp>
        <p:nvSpPr>
          <p:cNvPr id="4" name="Slide Number Placeholder 3"/>
          <p:cNvSpPr>
            <a:spLocks noGrp="1"/>
          </p:cNvSpPr>
          <p:nvPr>
            <p:ph type="sldNum" sz="quarter" idx="12"/>
          </p:nvPr>
        </p:nvSpPr>
        <p:spPr/>
        <p:txBody>
          <a:bodyPr/>
          <a:lstStyle/>
          <a:p>
            <a:pPr>
              <a:defRPr/>
            </a:pPr>
            <a:fld id="{F5A5A465-82CB-4F5B-888D-766959A2473C}"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3837987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Alone: Lost Best Work Buddy</a:t>
            </a:r>
            <a:r>
              <a:rPr lang="en-US" dirty="0"/>
              <a:t>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sz="2600" dirty="0" smtClean="0"/>
              <a:t>For </a:t>
            </a:r>
            <a:r>
              <a:rPr lang="en-US" sz="2600" dirty="0"/>
              <a:t>employees who have lost their office best friend or "</a:t>
            </a:r>
            <a:r>
              <a:rPr lang="en-US" sz="2600" dirty="0">
                <a:hlinkClick r:id="rId3"/>
              </a:rPr>
              <a:t>work spouse</a:t>
            </a:r>
            <a:r>
              <a:rPr lang="en-US" sz="2600" dirty="0"/>
              <a:t>," the weeks and months following layoffs can be downright </a:t>
            </a:r>
            <a:r>
              <a:rPr lang="en-US" sz="2600" dirty="0" smtClean="0"/>
              <a:t>depressing</a:t>
            </a:r>
            <a:endParaRPr lang="en-US" sz="2600" dirty="0"/>
          </a:p>
          <a:p>
            <a:r>
              <a:rPr lang="en-US" sz="2600" dirty="0" smtClean="0"/>
              <a:t>“</a:t>
            </a:r>
            <a:r>
              <a:rPr lang="en-US" sz="2600" dirty="0"/>
              <a:t>S</a:t>
            </a:r>
            <a:r>
              <a:rPr lang="en-US" sz="2600" dirty="0" smtClean="0"/>
              <a:t>urvivor's </a:t>
            </a:r>
            <a:r>
              <a:rPr lang="en-US" sz="2600" dirty="0"/>
              <a:t>guilt,” a confused feeling of relief and </a:t>
            </a:r>
            <a:r>
              <a:rPr lang="en-US" sz="2600" dirty="0" smtClean="0"/>
              <a:t>grief</a:t>
            </a:r>
          </a:p>
          <a:p>
            <a:pPr lvl="1"/>
            <a:r>
              <a:rPr lang="en-US" sz="2400" dirty="0"/>
              <a:t>R</a:t>
            </a:r>
            <a:r>
              <a:rPr lang="en-US" sz="2400" dirty="0" smtClean="0"/>
              <a:t>elief </a:t>
            </a:r>
            <a:r>
              <a:rPr lang="en-US" sz="2400" dirty="0"/>
              <a:t>that they have not been laid </a:t>
            </a:r>
            <a:r>
              <a:rPr lang="en-US" sz="2400" dirty="0" smtClean="0"/>
              <a:t>off</a:t>
            </a:r>
          </a:p>
          <a:p>
            <a:pPr lvl="1"/>
            <a:r>
              <a:rPr lang="en-US" sz="2400" dirty="0"/>
              <a:t>G</a:t>
            </a:r>
            <a:r>
              <a:rPr lang="en-US" sz="2400" dirty="0" smtClean="0"/>
              <a:t>rief </a:t>
            </a:r>
            <a:r>
              <a:rPr lang="en-US" sz="2400" dirty="0"/>
              <a:t>for friends who have </a:t>
            </a:r>
            <a:r>
              <a:rPr lang="en-US" sz="2400" dirty="0" smtClean="0"/>
              <a:t>been laid off</a:t>
            </a:r>
          </a:p>
          <a:p>
            <a:pPr lvl="1"/>
            <a:r>
              <a:rPr lang="en-US" sz="2400" dirty="0"/>
              <a:t>F</a:t>
            </a:r>
            <a:r>
              <a:rPr lang="en-US" sz="2400" dirty="0" smtClean="0"/>
              <a:t>eel </a:t>
            </a:r>
            <a:r>
              <a:rPr lang="en-US" sz="2400" dirty="0"/>
              <a:t>undeserving of being spared, which leads to </a:t>
            </a:r>
            <a:r>
              <a:rPr lang="en-US" sz="2400" dirty="0" smtClean="0"/>
              <a:t>guilt</a:t>
            </a:r>
          </a:p>
          <a:p>
            <a:pPr lvl="1"/>
            <a:r>
              <a:rPr lang="en-US" sz="2400" dirty="0"/>
              <a:t>M</a:t>
            </a:r>
            <a:r>
              <a:rPr lang="en-US" sz="2400" dirty="0" smtClean="0"/>
              <a:t>ay </a:t>
            </a:r>
            <a:r>
              <a:rPr lang="en-US" sz="2400" dirty="0"/>
              <a:t>simultaneously feel happy that they have been spared, which leads to feeling guilty for feeling happy. </a:t>
            </a:r>
            <a:endParaRPr lang="en-US" sz="2400" dirty="0" smtClean="0"/>
          </a:p>
          <a:p>
            <a:r>
              <a:rPr lang="en-US" sz="2600" dirty="0" smtClean="0"/>
              <a:t>Psychologists </a:t>
            </a:r>
            <a:r>
              <a:rPr lang="en-US" sz="2600" dirty="0"/>
              <a:t>describe </a:t>
            </a:r>
            <a:r>
              <a:rPr lang="en-US" sz="2600" dirty="0" smtClean="0"/>
              <a:t>this </a:t>
            </a:r>
            <a:r>
              <a:rPr lang="en-US" sz="2600" dirty="0"/>
              <a:t>as a toxic mental state</a:t>
            </a:r>
            <a:r>
              <a:rPr lang="en-US" sz="2600" dirty="0" smtClean="0"/>
              <a:t>.</a:t>
            </a:r>
            <a:endParaRPr lang="en-US" sz="2600" dirty="0"/>
          </a:p>
        </p:txBody>
      </p:sp>
      <p:sp>
        <p:nvSpPr>
          <p:cNvPr id="4" name="Slide Number Placeholder 3"/>
          <p:cNvSpPr>
            <a:spLocks noGrp="1"/>
          </p:cNvSpPr>
          <p:nvPr>
            <p:ph type="sldNum" sz="quarter" idx="12"/>
          </p:nvPr>
        </p:nvSpPr>
        <p:spPr/>
        <p:txBody>
          <a:bodyPr/>
          <a:lstStyle/>
          <a:p>
            <a:pPr>
              <a:defRPr/>
            </a:pPr>
            <a:fld id="{F5A5A465-82CB-4F5B-888D-766959A2473C}"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12711430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20335</TotalTime>
  <Words>1912</Words>
  <Application>Microsoft Office PowerPoint</Application>
  <PresentationFormat>Widescreen</PresentationFormat>
  <Paragraphs>219</Paragraphs>
  <Slides>25</Slides>
  <Notes>2</Notes>
  <HiddenSlides>4</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Calibri</vt:lpstr>
      <vt:lpstr>Century Gothic</vt:lpstr>
      <vt:lpstr>Wingdings 3</vt:lpstr>
      <vt:lpstr>2_Ion</vt:lpstr>
      <vt:lpstr>Workplace Survivor Syndrome  August 26, 2020 </vt:lpstr>
      <vt:lpstr>Agenda</vt:lpstr>
      <vt:lpstr>Workplace survivor syndrome definition</vt:lpstr>
      <vt:lpstr>Is it real?  </vt:lpstr>
      <vt:lpstr>Symptoms and outcomes</vt:lpstr>
      <vt:lpstr>PowerPoint Presentation</vt:lpstr>
      <vt:lpstr>PowerPoint Presentation</vt:lpstr>
      <vt:lpstr>A Word About Grief</vt:lpstr>
      <vt:lpstr>Alone: Lost Best Work Buddy  </vt:lpstr>
      <vt:lpstr>Time Wasting </vt:lpstr>
      <vt:lpstr>Overdrive</vt:lpstr>
      <vt:lpstr>Panicked: Ready to Jump Ship  </vt:lpstr>
      <vt:lpstr>Lost: Upended after losing a boss</vt:lpstr>
      <vt:lpstr>Coping Strategies </vt:lpstr>
      <vt:lpstr>Coping Strategies</vt:lpstr>
      <vt:lpstr>PowerPoint Presentation</vt:lpstr>
      <vt:lpstr>Manager Information to be sent out..</vt:lpstr>
      <vt:lpstr>PowerPoint Presentation</vt:lpstr>
      <vt:lpstr>Scrambling: Managing a Downsized Team  </vt:lpstr>
      <vt:lpstr>Leaders</vt:lpstr>
      <vt:lpstr>Rebuilding Trust</vt:lpstr>
      <vt:lpstr>PowerPoint Presentation</vt:lpstr>
      <vt:lpstr>PowerPoint Presentation</vt:lpstr>
      <vt:lpstr>PowerPoint Presentation</vt:lpstr>
      <vt:lpstr>PowerPoint Presentation</vt:lpstr>
    </vt:vector>
  </TitlesOfParts>
  <Company>Washington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Dull, Lynn</dc:creator>
  <cp:lastModifiedBy>Henke, Krysti</cp:lastModifiedBy>
  <cp:revision>89</cp:revision>
  <dcterms:created xsi:type="dcterms:W3CDTF">2020-08-05T21:38:36Z</dcterms:created>
  <dcterms:modified xsi:type="dcterms:W3CDTF">2020-08-27T17:28:48Z</dcterms:modified>
</cp:coreProperties>
</file>