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2" r:id="rId4"/>
    <p:sldMasterId id="2147483664" r:id="rId5"/>
  </p:sldMasterIdLst>
  <p:notesMasterIdLst>
    <p:notesMasterId r:id="rId24"/>
  </p:notesMasterIdLst>
  <p:handoutMasterIdLst>
    <p:handoutMasterId r:id="rId25"/>
  </p:handoutMasterIdLst>
  <p:sldIdLst>
    <p:sldId id="268" r:id="rId6"/>
    <p:sldId id="300" r:id="rId7"/>
    <p:sldId id="262" r:id="rId8"/>
    <p:sldId id="288" r:id="rId9"/>
    <p:sldId id="276" r:id="rId10"/>
    <p:sldId id="290" r:id="rId11"/>
    <p:sldId id="291" r:id="rId12"/>
    <p:sldId id="289" r:id="rId13"/>
    <p:sldId id="292" r:id="rId14"/>
    <p:sldId id="293" r:id="rId15"/>
    <p:sldId id="294" r:id="rId16"/>
    <p:sldId id="295" r:id="rId17"/>
    <p:sldId id="296" r:id="rId18"/>
    <p:sldId id="297" r:id="rId19"/>
    <p:sldId id="298" r:id="rId20"/>
    <p:sldId id="301" r:id="rId21"/>
    <p:sldId id="302" r:id="rId22"/>
    <p:sldId id="29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1111"/>
    <a:srgbClr val="FFCC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3979" autoAdjust="0"/>
  </p:normalViewPr>
  <p:slideViewPr>
    <p:cSldViewPr snapToGrid="0">
      <p:cViewPr varScale="1">
        <p:scale>
          <a:sx n="115" d="100"/>
          <a:sy n="115" d="100"/>
        </p:scale>
        <p:origin x="576" y="126"/>
      </p:cViewPr>
      <p:guideLst/>
    </p:cSldViewPr>
  </p:slideViewPr>
  <p:notesTextViewPr>
    <p:cViewPr>
      <p:scale>
        <a:sx n="1" d="1"/>
        <a:sy n="1" d="1"/>
      </p:scale>
      <p:origin x="0" y="0"/>
    </p:cViewPr>
  </p:notesTextViewPr>
  <p:notesViewPr>
    <p:cSldViewPr snapToGrid="0">
      <p:cViewPr varScale="1">
        <p:scale>
          <a:sx n="52" d="100"/>
          <a:sy n="52" d="100"/>
        </p:scale>
        <p:origin x="182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736BC4-9880-4194-A060-9F52FA2262CA}" type="datetimeFigureOut">
              <a:rPr lang="en-US" smtClean="0"/>
              <a:t>8/2/2022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C4B306A-A206-4091-AFF6-F242AD0ADD8A}" type="slidenum">
              <a:rPr lang="en-US" smtClean="0"/>
              <a:t>‹#›</a:t>
            </a:fld>
            <a:endParaRPr lang="en-US"/>
          </a:p>
        </p:txBody>
      </p:sp>
    </p:spTree>
    <p:extLst>
      <p:ext uri="{BB962C8B-B14F-4D97-AF65-F5344CB8AC3E}">
        <p14:creationId xmlns:p14="http://schemas.microsoft.com/office/powerpoint/2010/main" val="1303810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49BC6F-77B4-4611-A9A2-A73D6085B664}" type="datetimeFigureOut">
              <a:rPr lang="en-US" smtClean="0"/>
              <a:t>8/2/2022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DC4DEE-361D-47F0-A21D-806E5115C3D3}" type="slidenum">
              <a:rPr lang="en-US" smtClean="0"/>
              <a:t>‹#›</a:t>
            </a:fld>
            <a:endParaRPr lang="en-US"/>
          </a:p>
        </p:txBody>
      </p:sp>
    </p:spTree>
    <p:extLst>
      <p:ext uri="{BB962C8B-B14F-4D97-AF65-F5344CB8AC3E}">
        <p14:creationId xmlns:p14="http://schemas.microsoft.com/office/powerpoint/2010/main" val="2124560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C4DEE-361D-47F0-A21D-806E5115C3D3}" type="slidenum">
              <a:rPr lang="en-US" smtClean="0"/>
              <a:t>2</a:t>
            </a:fld>
            <a:endParaRPr lang="en-US"/>
          </a:p>
        </p:txBody>
      </p:sp>
    </p:spTree>
    <p:extLst>
      <p:ext uri="{BB962C8B-B14F-4D97-AF65-F5344CB8AC3E}">
        <p14:creationId xmlns:p14="http://schemas.microsoft.com/office/powerpoint/2010/main" val="4003742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C4DEE-361D-47F0-A21D-806E5115C3D3}" type="slidenum">
              <a:rPr lang="en-US" smtClean="0"/>
              <a:t>11</a:t>
            </a:fld>
            <a:endParaRPr lang="en-US"/>
          </a:p>
        </p:txBody>
      </p:sp>
    </p:spTree>
    <p:extLst>
      <p:ext uri="{BB962C8B-B14F-4D97-AF65-F5344CB8AC3E}">
        <p14:creationId xmlns:p14="http://schemas.microsoft.com/office/powerpoint/2010/main" val="1764972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C4DEE-361D-47F0-A21D-806E5115C3D3}" type="slidenum">
              <a:rPr lang="en-US" smtClean="0"/>
              <a:t>12</a:t>
            </a:fld>
            <a:endParaRPr lang="en-US"/>
          </a:p>
        </p:txBody>
      </p:sp>
    </p:spTree>
    <p:extLst>
      <p:ext uri="{BB962C8B-B14F-4D97-AF65-F5344CB8AC3E}">
        <p14:creationId xmlns:p14="http://schemas.microsoft.com/office/powerpoint/2010/main" val="2737463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C4DEE-361D-47F0-A21D-806E5115C3D3}" type="slidenum">
              <a:rPr lang="en-US" smtClean="0"/>
              <a:t>13</a:t>
            </a:fld>
            <a:endParaRPr lang="en-US"/>
          </a:p>
        </p:txBody>
      </p:sp>
    </p:spTree>
    <p:extLst>
      <p:ext uri="{BB962C8B-B14F-4D97-AF65-F5344CB8AC3E}">
        <p14:creationId xmlns:p14="http://schemas.microsoft.com/office/powerpoint/2010/main" val="204640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C4DEE-361D-47F0-A21D-806E5115C3D3}" type="slidenum">
              <a:rPr lang="en-US" smtClean="0"/>
              <a:t>14</a:t>
            </a:fld>
            <a:endParaRPr lang="en-US"/>
          </a:p>
        </p:txBody>
      </p:sp>
    </p:spTree>
    <p:extLst>
      <p:ext uri="{BB962C8B-B14F-4D97-AF65-F5344CB8AC3E}">
        <p14:creationId xmlns:p14="http://schemas.microsoft.com/office/powerpoint/2010/main" val="21638461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C4DEE-361D-47F0-A21D-806E5115C3D3}" type="slidenum">
              <a:rPr lang="en-US" smtClean="0"/>
              <a:t>15</a:t>
            </a:fld>
            <a:endParaRPr lang="en-US"/>
          </a:p>
        </p:txBody>
      </p:sp>
    </p:spTree>
    <p:extLst>
      <p:ext uri="{BB962C8B-B14F-4D97-AF65-F5344CB8AC3E}">
        <p14:creationId xmlns:p14="http://schemas.microsoft.com/office/powerpoint/2010/main" val="29013033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C4DEE-361D-47F0-A21D-806E5115C3D3}" type="slidenum">
              <a:rPr lang="en-US" smtClean="0"/>
              <a:t>16</a:t>
            </a:fld>
            <a:endParaRPr lang="en-US"/>
          </a:p>
        </p:txBody>
      </p:sp>
    </p:spTree>
    <p:extLst>
      <p:ext uri="{BB962C8B-B14F-4D97-AF65-F5344CB8AC3E}">
        <p14:creationId xmlns:p14="http://schemas.microsoft.com/office/powerpoint/2010/main" val="614024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C4DEE-361D-47F0-A21D-806E5115C3D3}" type="slidenum">
              <a:rPr lang="en-US" smtClean="0"/>
              <a:t>17</a:t>
            </a:fld>
            <a:endParaRPr lang="en-US"/>
          </a:p>
        </p:txBody>
      </p:sp>
    </p:spTree>
    <p:extLst>
      <p:ext uri="{BB962C8B-B14F-4D97-AF65-F5344CB8AC3E}">
        <p14:creationId xmlns:p14="http://schemas.microsoft.com/office/powerpoint/2010/main" val="8843623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C4DEE-361D-47F0-A21D-806E5115C3D3}" type="slidenum">
              <a:rPr lang="en-US" smtClean="0"/>
              <a:t>18</a:t>
            </a:fld>
            <a:endParaRPr lang="en-US"/>
          </a:p>
        </p:txBody>
      </p:sp>
    </p:spTree>
    <p:extLst>
      <p:ext uri="{BB962C8B-B14F-4D97-AF65-F5344CB8AC3E}">
        <p14:creationId xmlns:p14="http://schemas.microsoft.com/office/powerpoint/2010/main" val="2721519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C4DEE-361D-47F0-A21D-806E5115C3D3}" type="slidenum">
              <a:rPr lang="en-US" smtClean="0"/>
              <a:t>3</a:t>
            </a:fld>
            <a:endParaRPr lang="en-US"/>
          </a:p>
        </p:txBody>
      </p:sp>
    </p:spTree>
    <p:extLst>
      <p:ext uri="{BB962C8B-B14F-4D97-AF65-F5344CB8AC3E}">
        <p14:creationId xmlns:p14="http://schemas.microsoft.com/office/powerpoint/2010/main" val="1898426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C4DEE-361D-47F0-A21D-806E5115C3D3}" type="slidenum">
              <a:rPr lang="en-US" smtClean="0"/>
              <a:t>4</a:t>
            </a:fld>
            <a:endParaRPr lang="en-US"/>
          </a:p>
        </p:txBody>
      </p:sp>
    </p:spTree>
    <p:extLst>
      <p:ext uri="{BB962C8B-B14F-4D97-AF65-F5344CB8AC3E}">
        <p14:creationId xmlns:p14="http://schemas.microsoft.com/office/powerpoint/2010/main" val="1454793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C4DEE-361D-47F0-A21D-806E5115C3D3}" type="slidenum">
              <a:rPr lang="en-US" smtClean="0"/>
              <a:t>5</a:t>
            </a:fld>
            <a:endParaRPr lang="en-US"/>
          </a:p>
        </p:txBody>
      </p:sp>
    </p:spTree>
    <p:extLst>
      <p:ext uri="{BB962C8B-B14F-4D97-AF65-F5344CB8AC3E}">
        <p14:creationId xmlns:p14="http://schemas.microsoft.com/office/powerpoint/2010/main" val="2533308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C4DEE-361D-47F0-A21D-806E5115C3D3}" type="slidenum">
              <a:rPr lang="en-US" smtClean="0"/>
              <a:t>6</a:t>
            </a:fld>
            <a:endParaRPr lang="en-US"/>
          </a:p>
        </p:txBody>
      </p:sp>
    </p:spTree>
    <p:extLst>
      <p:ext uri="{BB962C8B-B14F-4D97-AF65-F5344CB8AC3E}">
        <p14:creationId xmlns:p14="http://schemas.microsoft.com/office/powerpoint/2010/main" val="2265406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C4DEE-361D-47F0-A21D-806E5115C3D3}" type="slidenum">
              <a:rPr lang="en-US" smtClean="0"/>
              <a:t>7</a:t>
            </a:fld>
            <a:endParaRPr lang="en-US"/>
          </a:p>
        </p:txBody>
      </p:sp>
    </p:spTree>
    <p:extLst>
      <p:ext uri="{BB962C8B-B14F-4D97-AF65-F5344CB8AC3E}">
        <p14:creationId xmlns:p14="http://schemas.microsoft.com/office/powerpoint/2010/main" val="1539743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C4DEE-361D-47F0-A21D-806E5115C3D3}" type="slidenum">
              <a:rPr lang="en-US" smtClean="0"/>
              <a:t>8</a:t>
            </a:fld>
            <a:endParaRPr lang="en-US"/>
          </a:p>
        </p:txBody>
      </p:sp>
    </p:spTree>
    <p:extLst>
      <p:ext uri="{BB962C8B-B14F-4D97-AF65-F5344CB8AC3E}">
        <p14:creationId xmlns:p14="http://schemas.microsoft.com/office/powerpoint/2010/main" val="2654362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C4DEE-361D-47F0-A21D-806E5115C3D3}" type="slidenum">
              <a:rPr lang="en-US" smtClean="0"/>
              <a:t>9</a:t>
            </a:fld>
            <a:endParaRPr lang="en-US"/>
          </a:p>
        </p:txBody>
      </p:sp>
    </p:spTree>
    <p:extLst>
      <p:ext uri="{BB962C8B-B14F-4D97-AF65-F5344CB8AC3E}">
        <p14:creationId xmlns:p14="http://schemas.microsoft.com/office/powerpoint/2010/main" val="433315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C4DEE-361D-47F0-A21D-806E5115C3D3}" type="slidenum">
              <a:rPr lang="en-US" smtClean="0"/>
              <a:t>10</a:t>
            </a:fld>
            <a:endParaRPr lang="en-US"/>
          </a:p>
        </p:txBody>
      </p:sp>
    </p:spTree>
    <p:extLst>
      <p:ext uri="{BB962C8B-B14F-4D97-AF65-F5344CB8AC3E}">
        <p14:creationId xmlns:p14="http://schemas.microsoft.com/office/powerpoint/2010/main" val="2762041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3094058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AF02C2-79A1-4565-8BE3-641C66802C9C}" type="datetimeFigureOut">
              <a:rPr lang="en-US" smtClean="0"/>
              <a:t>8/2/2022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7AAEC2-EF5E-4785-AA56-0CD22492C168}" type="slidenum">
              <a:rPr lang="en-US" smtClean="0"/>
              <a:t>‹#›</a:t>
            </a:fld>
            <a:endParaRPr lang="en-US"/>
          </a:p>
        </p:txBody>
      </p:sp>
    </p:spTree>
    <p:extLst>
      <p:ext uri="{BB962C8B-B14F-4D97-AF65-F5344CB8AC3E}">
        <p14:creationId xmlns:p14="http://schemas.microsoft.com/office/powerpoint/2010/main" val="3834078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8" name="TextBox 8"/>
          <p:cNvSpPr txBox="1">
            <a:spLocks noChangeArrowheads="1"/>
          </p:cNvSpPr>
          <p:nvPr userDrawn="1"/>
        </p:nvSpPr>
        <p:spPr bwMode="auto">
          <a:xfrm>
            <a:off x="6807201" y="6324600"/>
            <a:ext cx="5219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Georgia" pitchFamily="-111" charset="0"/>
                <a:ea typeface="Osaka" pitchFamily="-111" charset="-128"/>
              </a:defRPr>
            </a:lvl1pPr>
            <a:lvl2pPr marL="742950" indent="-285750">
              <a:defRPr>
                <a:solidFill>
                  <a:schemeClr val="tx1"/>
                </a:solidFill>
                <a:latin typeface="Georgia" pitchFamily="-111" charset="0"/>
                <a:ea typeface="Osaka" pitchFamily="-111" charset="-128"/>
              </a:defRPr>
            </a:lvl2pPr>
            <a:lvl3pPr marL="1143000" indent="-228600">
              <a:defRPr>
                <a:solidFill>
                  <a:schemeClr val="tx1"/>
                </a:solidFill>
                <a:latin typeface="Georgia" pitchFamily="-111" charset="0"/>
                <a:ea typeface="Osaka" pitchFamily="-111" charset="-128"/>
              </a:defRPr>
            </a:lvl3pPr>
            <a:lvl4pPr marL="1600200" indent="-228600">
              <a:defRPr>
                <a:solidFill>
                  <a:schemeClr val="tx1"/>
                </a:solidFill>
                <a:latin typeface="Georgia" pitchFamily="-111" charset="0"/>
                <a:ea typeface="Osaka" pitchFamily="-111" charset="-128"/>
              </a:defRPr>
            </a:lvl4pPr>
            <a:lvl5pPr marL="2057400" indent="-228600">
              <a:defRPr>
                <a:solidFill>
                  <a:schemeClr val="tx1"/>
                </a:solidFill>
                <a:latin typeface="Georgia" pitchFamily="-111" charset="0"/>
                <a:ea typeface="Osaka" pitchFamily="-111" charset="-128"/>
              </a:defRPr>
            </a:lvl5pPr>
            <a:lvl6pPr marL="2514600" indent="-228600" eaLnBrk="0" fontAlgn="base" hangingPunct="0">
              <a:spcBef>
                <a:spcPct val="0"/>
              </a:spcBef>
              <a:spcAft>
                <a:spcPct val="0"/>
              </a:spcAft>
              <a:defRPr>
                <a:solidFill>
                  <a:schemeClr val="tx1"/>
                </a:solidFill>
                <a:latin typeface="Georgia" pitchFamily="-111" charset="0"/>
                <a:ea typeface="Osaka" pitchFamily="-111" charset="-128"/>
              </a:defRPr>
            </a:lvl6pPr>
            <a:lvl7pPr marL="2971800" indent="-228600" eaLnBrk="0" fontAlgn="base" hangingPunct="0">
              <a:spcBef>
                <a:spcPct val="0"/>
              </a:spcBef>
              <a:spcAft>
                <a:spcPct val="0"/>
              </a:spcAft>
              <a:defRPr>
                <a:solidFill>
                  <a:schemeClr val="tx1"/>
                </a:solidFill>
                <a:latin typeface="Georgia" pitchFamily="-111" charset="0"/>
                <a:ea typeface="Osaka" pitchFamily="-111" charset="-128"/>
              </a:defRPr>
            </a:lvl7pPr>
            <a:lvl8pPr marL="3429000" indent="-228600" eaLnBrk="0" fontAlgn="base" hangingPunct="0">
              <a:spcBef>
                <a:spcPct val="0"/>
              </a:spcBef>
              <a:spcAft>
                <a:spcPct val="0"/>
              </a:spcAft>
              <a:defRPr>
                <a:solidFill>
                  <a:schemeClr val="tx1"/>
                </a:solidFill>
                <a:latin typeface="Georgia" pitchFamily="-111" charset="0"/>
                <a:ea typeface="Osaka" pitchFamily="-111" charset="-128"/>
              </a:defRPr>
            </a:lvl8pPr>
            <a:lvl9pPr marL="3886200" indent="-228600" eaLnBrk="0" fontAlgn="base" hangingPunct="0">
              <a:spcBef>
                <a:spcPct val="0"/>
              </a:spcBef>
              <a:spcAft>
                <a:spcPct val="0"/>
              </a:spcAft>
              <a:defRPr>
                <a:solidFill>
                  <a:schemeClr val="tx1"/>
                </a:solidFill>
                <a:latin typeface="Georgia" pitchFamily="-111" charset="0"/>
                <a:ea typeface="Osaka" pitchFamily="-111"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DCC6A7"/>
                </a:solidFill>
                <a:effectLst/>
                <a:uLnTx/>
                <a:uFillTx/>
                <a:latin typeface="Verdana" pitchFamily="-111" charset="0"/>
                <a:ea typeface="Osaka" pitchFamily="-111" charset="-128"/>
              </a:rPr>
              <a:t>Department</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DCC6A7"/>
                </a:solidFill>
                <a:effectLst/>
                <a:uLnTx/>
                <a:uFillTx/>
                <a:latin typeface="Verdana" pitchFamily="-111" charset="0"/>
                <a:ea typeface="Osaka" pitchFamily="-111" charset="-128"/>
              </a:rPr>
              <a:t>Division</a:t>
            </a:r>
          </a:p>
        </p:txBody>
      </p:sp>
      <p:sp>
        <p:nvSpPr>
          <p:cNvPr id="1029" name="Rectangle 4"/>
          <p:cNvSpPr>
            <a:spLocks noChangeArrowheads="1"/>
          </p:cNvSpPr>
          <p:nvPr userDrawn="1"/>
        </p:nvSpPr>
        <p:spPr bwMode="auto">
          <a:xfrm>
            <a:off x="9448800" y="6324600"/>
            <a:ext cx="2641600" cy="457200"/>
          </a:xfrm>
          <a:prstGeom prst="rect">
            <a:avLst/>
          </a:prstGeom>
          <a:solidFill>
            <a:srgbClr val="82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Georgia" pitchFamily="-111" charset="0"/>
                <a:ea typeface="Osaka" pitchFamily="-111" charset="-128"/>
              </a:defRPr>
            </a:lvl1pPr>
            <a:lvl2pPr marL="742950" indent="-285750">
              <a:defRPr>
                <a:solidFill>
                  <a:schemeClr val="tx1"/>
                </a:solidFill>
                <a:latin typeface="Georgia" pitchFamily="-111" charset="0"/>
                <a:ea typeface="Osaka" pitchFamily="-111" charset="-128"/>
              </a:defRPr>
            </a:lvl2pPr>
            <a:lvl3pPr marL="1143000" indent="-228600">
              <a:defRPr>
                <a:solidFill>
                  <a:schemeClr val="tx1"/>
                </a:solidFill>
                <a:latin typeface="Georgia" pitchFamily="-111" charset="0"/>
                <a:ea typeface="Osaka" pitchFamily="-111" charset="-128"/>
              </a:defRPr>
            </a:lvl3pPr>
            <a:lvl4pPr marL="1600200" indent="-228600">
              <a:defRPr>
                <a:solidFill>
                  <a:schemeClr val="tx1"/>
                </a:solidFill>
                <a:latin typeface="Georgia" pitchFamily="-111" charset="0"/>
                <a:ea typeface="Osaka" pitchFamily="-111" charset="-128"/>
              </a:defRPr>
            </a:lvl4pPr>
            <a:lvl5pPr marL="2057400" indent="-228600">
              <a:defRPr>
                <a:solidFill>
                  <a:schemeClr val="tx1"/>
                </a:solidFill>
                <a:latin typeface="Georgia" pitchFamily="-111" charset="0"/>
                <a:ea typeface="Osaka" pitchFamily="-111" charset="-128"/>
              </a:defRPr>
            </a:lvl5pPr>
            <a:lvl6pPr marL="2514600" indent="-228600" eaLnBrk="0" fontAlgn="base" hangingPunct="0">
              <a:spcBef>
                <a:spcPct val="0"/>
              </a:spcBef>
              <a:spcAft>
                <a:spcPct val="0"/>
              </a:spcAft>
              <a:defRPr>
                <a:solidFill>
                  <a:schemeClr val="tx1"/>
                </a:solidFill>
                <a:latin typeface="Georgia" pitchFamily="-111" charset="0"/>
                <a:ea typeface="Osaka" pitchFamily="-111" charset="-128"/>
              </a:defRPr>
            </a:lvl6pPr>
            <a:lvl7pPr marL="2971800" indent="-228600" eaLnBrk="0" fontAlgn="base" hangingPunct="0">
              <a:spcBef>
                <a:spcPct val="0"/>
              </a:spcBef>
              <a:spcAft>
                <a:spcPct val="0"/>
              </a:spcAft>
              <a:defRPr>
                <a:solidFill>
                  <a:schemeClr val="tx1"/>
                </a:solidFill>
                <a:latin typeface="Georgia" pitchFamily="-111" charset="0"/>
                <a:ea typeface="Osaka" pitchFamily="-111" charset="-128"/>
              </a:defRPr>
            </a:lvl7pPr>
            <a:lvl8pPr marL="3429000" indent="-228600" eaLnBrk="0" fontAlgn="base" hangingPunct="0">
              <a:spcBef>
                <a:spcPct val="0"/>
              </a:spcBef>
              <a:spcAft>
                <a:spcPct val="0"/>
              </a:spcAft>
              <a:defRPr>
                <a:solidFill>
                  <a:schemeClr val="tx1"/>
                </a:solidFill>
                <a:latin typeface="Georgia" pitchFamily="-111" charset="0"/>
                <a:ea typeface="Osaka" pitchFamily="-111" charset="-128"/>
              </a:defRPr>
            </a:lvl8pPr>
            <a:lvl9pPr marL="3886200" indent="-228600" eaLnBrk="0" fontAlgn="base" hangingPunct="0">
              <a:spcBef>
                <a:spcPct val="0"/>
              </a:spcBef>
              <a:spcAft>
                <a:spcPct val="0"/>
              </a:spcAft>
              <a:defRPr>
                <a:solidFill>
                  <a:schemeClr val="tx1"/>
                </a:solidFill>
                <a:latin typeface="Georgia" pitchFamily="-111" charset="0"/>
                <a:ea typeface="Osaka" pitchFamily="-111"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smtClean="0">
              <a:ln>
                <a:noFill/>
              </a:ln>
              <a:solidFill>
                <a:srgbClr val="FFFFFF"/>
              </a:solidFill>
              <a:effectLst/>
              <a:uLnTx/>
              <a:uFillTx/>
              <a:latin typeface="Georgia" pitchFamily="-111" charset="0"/>
              <a:ea typeface="Osaka" pitchFamily="-111" charset="-128"/>
            </a:endParaRPr>
          </a:p>
        </p:txBody>
      </p:sp>
      <p:sp>
        <p:nvSpPr>
          <p:cNvPr id="1030" name="TextBox 1"/>
          <p:cNvSpPr txBox="1">
            <a:spLocks noChangeArrowheads="1"/>
          </p:cNvSpPr>
          <p:nvPr userDrawn="1"/>
        </p:nvSpPr>
        <p:spPr bwMode="auto">
          <a:xfrm>
            <a:off x="8891042" y="6399311"/>
            <a:ext cx="44069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pitchFamily="-111" charset="0"/>
                <a:ea typeface="Osaka" pitchFamily="-111" charset="-128"/>
              </a:defRPr>
            </a:lvl1pPr>
            <a:lvl2pPr marL="742950" indent="-285750">
              <a:defRPr>
                <a:solidFill>
                  <a:schemeClr val="tx1"/>
                </a:solidFill>
                <a:latin typeface="Georgia" pitchFamily="-111" charset="0"/>
                <a:ea typeface="Osaka" pitchFamily="-111" charset="-128"/>
              </a:defRPr>
            </a:lvl2pPr>
            <a:lvl3pPr marL="1143000" indent="-228600">
              <a:defRPr>
                <a:solidFill>
                  <a:schemeClr val="tx1"/>
                </a:solidFill>
                <a:latin typeface="Georgia" pitchFamily="-111" charset="0"/>
                <a:ea typeface="Osaka" pitchFamily="-111" charset="-128"/>
              </a:defRPr>
            </a:lvl3pPr>
            <a:lvl4pPr marL="1600200" indent="-228600">
              <a:defRPr>
                <a:solidFill>
                  <a:schemeClr val="tx1"/>
                </a:solidFill>
                <a:latin typeface="Georgia" pitchFamily="-111" charset="0"/>
                <a:ea typeface="Osaka" pitchFamily="-111" charset="-128"/>
              </a:defRPr>
            </a:lvl4pPr>
            <a:lvl5pPr marL="2057400" indent="-228600">
              <a:defRPr>
                <a:solidFill>
                  <a:schemeClr val="tx1"/>
                </a:solidFill>
                <a:latin typeface="Georgia" pitchFamily="-111" charset="0"/>
                <a:ea typeface="Osaka" pitchFamily="-111" charset="-128"/>
              </a:defRPr>
            </a:lvl5pPr>
            <a:lvl6pPr marL="2514600" indent="-228600" eaLnBrk="0" fontAlgn="base" hangingPunct="0">
              <a:spcBef>
                <a:spcPct val="0"/>
              </a:spcBef>
              <a:spcAft>
                <a:spcPct val="0"/>
              </a:spcAft>
              <a:defRPr>
                <a:solidFill>
                  <a:schemeClr val="tx1"/>
                </a:solidFill>
                <a:latin typeface="Georgia" pitchFamily="-111" charset="0"/>
                <a:ea typeface="Osaka" pitchFamily="-111" charset="-128"/>
              </a:defRPr>
            </a:lvl6pPr>
            <a:lvl7pPr marL="2971800" indent="-228600" eaLnBrk="0" fontAlgn="base" hangingPunct="0">
              <a:spcBef>
                <a:spcPct val="0"/>
              </a:spcBef>
              <a:spcAft>
                <a:spcPct val="0"/>
              </a:spcAft>
              <a:defRPr>
                <a:solidFill>
                  <a:schemeClr val="tx1"/>
                </a:solidFill>
                <a:latin typeface="Georgia" pitchFamily="-111" charset="0"/>
                <a:ea typeface="Osaka" pitchFamily="-111" charset="-128"/>
              </a:defRPr>
            </a:lvl7pPr>
            <a:lvl8pPr marL="3429000" indent="-228600" eaLnBrk="0" fontAlgn="base" hangingPunct="0">
              <a:spcBef>
                <a:spcPct val="0"/>
              </a:spcBef>
              <a:spcAft>
                <a:spcPct val="0"/>
              </a:spcAft>
              <a:defRPr>
                <a:solidFill>
                  <a:schemeClr val="tx1"/>
                </a:solidFill>
                <a:latin typeface="Georgia" pitchFamily="-111" charset="0"/>
                <a:ea typeface="Osaka" pitchFamily="-111" charset="-128"/>
              </a:defRPr>
            </a:lvl8pPr>
            <a:lvl9pPr marL="3886200" indent="-228600" eaLnBrk="0" fontAlgn="base" hangingPunct="0">
              <a:spcBef>
                <a:spcPct val="0"/>
              </a:spcBef>
              <a:spcAft>
                <a:spcPct val="0"/>
              </a:spcAft>
              <a:defRPr>
                <a:solidFill>
                  <a:schemeClr val="tx1"/>
                </a:solidFill>
                <a:latin typeface="Georgia" pitchFamily="-111" charset="0"/>
                <a:ea typeface="Osaka" pitchFamily="-111"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Georgia" pitchFamily="-111" charset="0"/>
                <a:ea typeface="Osaka" pitchFamily="-111" charset="-128"/>
              </a:rPr>
              <a:t>Office of Graduate Medical Education</a:t>
            </a:r>
          </a:p>
        </p:txBody>
      </p:sp>
    </p:spTree>
    <p:extLst>
      <p:ext uri="{BB962C8B-B14F-4D97-AF65-F5344CB8AC3E}">
        <p14:creationId xmlns:p14="http://schemas.microsoft.com/office/powerpoint/2010/main" val="1679374282"/>
      </p:ext>
    </p:extLst>
  </p:cSld>
  <p:clrMap bg1="dk2" tx1="lt1" bg2="dk1" tx2="lt2" accent1="accent1" accent2="accent2" accent3="accent3" accent4="accent4" accent5="accent5" accent6="accent6" hlink="hlink" folHlink="folHlink"/>
  <p:sldLayoutIdLst>
    <p:sldLayoutId id="2147483663" r:id="rId1"/>
  </p:sldLayoutIdLst>
  <p:txStyles>
    <p:titleStyle>
      <a:lvl1pPr algn="l" rtl="0" eaLnBrk="0" fontAlgn="base" hangingPunct="0">
        <a:spcBef>
          <a:spcPct val="0"/>
        </a:spcBef>
        <a:spcAft>
          <a:spcPct val="0"/>
        </a:spcAft>
        <a:defRPr sz="3200">
          <a:solidFill>
            <a:srgbClr val="FCFCFC"/>
          </a:solidFill>
          <a:latin typeface="+mj-lt"/>
          <a:ea typeface="+mj-ea"/>
          <a:cs typeface="+mj-cs"/>
        </a:defRPr>
      </a:lvl1pPr>
      <a:lvl2pPr algn="l" rtl="0" eaLnBrk="0" fontAlgn="base" hangingPunct="0">
        <a:spcBef>
          <a:spcPct val="0"/>
        </a:spcBef>
        <a:spcAft>
          <a:spcPct val="0"/>
        </a:spcAft>
        <a:defRPr sz="3200">
          <a:solidFill>
            <a:srgbClr val="FCFCFC"/>
          </a:solidFill>
          <a:latin typeface="Georgia" pitchFamily="-111" charset="0"/>
          <a:ea typeface="Osaka" pitchFamily="-111" charset="-128"/>
          <a:cs typeface="Osaka" pitchFamily="-111" charset="-128"/>
        </a:defRPr>
      </a:lvl2pPr>
      <a:lvl3pPr algn="l" rtl="0" eaLnBrk="0" fontAlgn="base" hangingPunct="0">
        <a:spcBef>
          <a:spcPct val="0"/>
        </a:spcBef>
        <a:spcAft>
          <a:spcPct val="0"/>
        </a:spcAft>
        <a:defRPr sz="3200">
          <a:solidFill>
            <a:srgbClr val="FCFCFC"/>
          </a:solidFill>
          <a:latin typeface="Georgia" pitchFamily="-111" charset="0"/>
          <a:ea typeface="Osaka" pitchFamily="-111" charset="-128"/>
          <a:cs typeface="Osaka" pitchFamily="-111" charset="-128"/>
        </a:defRPr>
      </a:lvl3pPr>
      <a:lvl4pPr algn="l" rtl="0" eaLnBrk="0" fontAlgn="base" hangingPunct="0">
        <a:spcBef>
          <a:spcPct val="0"/>
        </a:spcBef>
        <a:spcAft>
          <a:spcPct val="0"/>
        </a:spcAft>
        <a:defRPr sz="3200">
          <a:solidFill>
            <a:srgbClr val="FCFCFC"/>
          </a:solidFill>
          <a:latin typeface="Georgia" pitchFamily="-111" charset="0"/>
          <a:ea typeface="Osaka" pitchFamily="-111" charset="-128"/>
          <a:cs typeface="Osaka" pitchFamily="-111" charset="-128"/>
        </a:defRPr>
      </a:lvl4pPr>
      <a:lvl5pPr algn="l" rtl="0" eaLnBrk="0" fontAlgn="base" hangingPunct="0">
        <a:spcBef>
          <a:spcPct val="0"/>
        </a:spcBef>
        <a:spcAft>
          <a:spcPct val="0"/>
        </a:spcAft>
        <a:defRPr sz="3200">
          <a:solidFill>
            <a:srgbClr val="FCFCFC"/>
          </a:solidFill>
          <a:latin typeface="Georgia" pitchFamily="-111" charset="0"/>
          <a:ea typeface="Osaka" pitchFamily="-111" charset="-128"/>
          <a:cs typeface="Osaka" pitchFamily="-111" charset="-128"/>
        </a:defRPr>
      </a:lvl5pPr>
      <a:lvl6pPr marL="457200" algn="l" rtl="0" fontAlgn="base">
        <a:spcBef>
          <a:spcPct val="0"/>
        </a:spcBef>
        <a:spcAft>
          <a:spcPct val="0"/>
        </a:spcAft>
        <a:defRPr sz="3200">
          <a:solidFill>
            <a:srgbClr val="FCFCFC"/>
          </a:solidFill>
          <a:latin typeface="Georgia" pitchFamily="-111" charset="0"/>
          <a:ea typeface="Osaka" pitchFamily="-111" charset="-128"/>
          <a:cs typeface="Osaka" pitchFamily="-111" charset="-128"/>
        </a:defRPr>
      </a:lvl6pPr>
      <a:lvl7pPr marL="914400" algn="l" rtl="0" fontAlgn="base">
        <a:spcBef>
          <a:spcPct val="0"/>
        </a:spcBef>
        <a:spcAft>
          <a:spcPct val="0"/>
        </a:spcAft>
        <a:defRPr sz="3200">
          <a:solidFill>
            <a:srgbClr val="FCFCFC"/>
          </a:solidFill>
          <a:latin typeface="Georgia" pitchFamily="-111" charset="0"/>
          <a:ea typeface="Osaka" pitchFamily="-111" charset="-128"/>
          <a:cs typeface="Osaka" pitchFamily="-111" charset="-128"/>
        </a:defRPr>
      </a:lvl7pPr>
      <a:lvl8pPr marL="1371600" algn="l" rtl="0" fontAlgn="base">
        <a:spcBef>
          <a:spcPct val="0"/>
        </a:spcBef>
        <a:spcAft>
          <a:spcPct val="0"/>
        </a:spcAft>
        <a:defRPr sz="3200">
          <a:solidFill>
            <a:srgbClr val="FCFCFC"/>
          </a:solidFill>
          <a:latin typeface="Georgia" pitchFamily="-111" charset="0"/>
          <a:ea typeface="Osaka" pitchFamily="-111" charset="-128"/>
          <a:cs typeface="Osaka" pitchFamily="-111" charset="-128"/>
        </a:defRPr>
      </a:lvl8pPr>
      <a:lvl9pPr marL="1828800" algn="l" rtl="0" fontAlgn="base">
        <a:spcBef>
          <a:spcPct val="0"/>
        </a:spcBef>
        <a:spcAft>
          <a:spcPct val="0"/>
        </a:spcAft>
        <a:defRPr sz="3200">
          <a:solidFill>
            <a:srgbClr val="FCFCFC"/>
          </a:solidFill>
          <a:latin typeface="Georgia" pitchFamily="-111" charset="0"/>
          <a:ea typeface="Osaka" pitchFamily="-111" charset="-128"/>
          <a:cs typeface="Osaka" pitchFamily="-111" charset="-128"/>
        </a:defRPr>
      </a:lvl9pPr>
    </p:titleStyle>
    <p:bodyStyle>
      <a:lvl1pPr marL="342900" indent="-342900" algn="l" rtl="0" eaLnBrk="0" fontAlgn="base" hangingPunct="0">
        <a:spcBef>
          <a:spcPct val="20000"/>
        </a:spcBef>
        <a:spcAft>
          <a:spcPct val="0"/>
        </a:spcAft>
        <a:buFont typeface="Times" panose="02020603050405020304" pitchFamily="18" charset="0"/>
        <a:buChar char="•"/>
        <a:defRPr sz="2000">
          <a:solidFill>
            <a:srgbClr val="FCFCFC"/>
          </a:solidFill>
          <a:latin typeface="+mn-lt"/>
          <a:ea typeface="+mn-ea"/>
          <a:cs typeface="+mn-cs"/>
        </a:defRPr>
      </a:lvl1pPr>
      <a:lvl2pPr marL="742950" indent="-285750" algn="l" rtl="0" eaLnBrk="0" fontAlgn="base" hangingPunct="0">
        <a:spcBef>
          <a:spcPct val="20000"/>
        </a:spcBef>
        <a:spcAft>
          <a:spcPct val="0"/>
        </a:spcAft>
        <a:buFont typeface="Times" panose="02020603050405020304" pitchFamily="18" charset="0"/>
        <a:buChar char="•"/>
        <a:defRPr sz="1600">
          <a:solidFill>
            <a:srgbClr val="FCFCFC"/>
          </a:solidFill>
          <a:latin typeface="+mn-lt"/>
          <a:ea typeface="+mn-ea"/>
          <a:cs typeface="+mn-cs"/>
        </a:defRPr>
      </a:lvl2pPr>
      <a:lvl3pPr marL="1143000" indent="-228600" algn="l" rtl="0" eaLnBrk="0" fontAlgn="base" hangingPunct="0">
        <a:spcBef>
          <a:spcPct val="20000"/>
        </a:spcBef>
        <a:spcAft>
          <a:spcPct val="0"/>
        </a:spcAft>
        <a:buFont typeface="Times" panose="02020603050405020304" pitchFamily="18" charset="0"/>
        <a:buChar char="•"/>
        <a:defRPr sz="1600">
          <a:solidFill>
            <a:srgbClr val="FCFCFC"/>
          </a:solidFill>
          <a:latin typeface="+mn-lt"/>
          <a:ea typeface="+mn-ea"/>
          <a:cs typeface="+mn-cs"/>
        </a:defRPr>
      </a:lvl3pPr>
      <a:lvl4pPr marL="1600200" indent="-228600" algn="l" rtl="0" eaLnBrk="0" fontAlgn="base" hangingPunct="0">
        <a:spcBef>
          <a:spcPct val="20000"/>
        </a:spcBef>
        <a:spcAft>
          <a:spcPct val="0"/>
        </a:spcAft>
        <a:buFont typeface="Times" panose="02020603050405020304" pitchFamily="18" charset="0"/>
        <a:buChar char="•"/>
        <a:defRPr sz="1600">
          <a:solidFill>
            <a:srgbClr val="FCFCFC"/>
          </a:solidFill>
          <a:latin typeface="+mn-lt"/>
          <a:ea typeface="+mn-ea"/>
          <a:cs typeface="+mn-cs"/>
        </a:defRPr>
      </a:lvl4pPr>
      <a:lvl5pPr marL="2057400" indent="-228600" algn="l" rtl="0" eaLnBrk="0" fontAlgn="base" hangingPunct="0">
        <a:spcBef>
          <a:spcPct val="20000"/>
        </a:spcBef>
        <a:spcAft>
          <a:spcPct val="0"/>
        </a:spcAft>
        <a:buFont typeface="Times" panose="02020603050405020304" pitchFamily="18" charset="0"/>
        <a:buChar char="•"/>
        <a:defRPr sz="1600">
          <a:solidFill>
            <a:srgbClr val="FCFCFC"/>
          </a:solidFill>
          <a:latin typeface="+mn-lt"/>
          <a:ea typeface="+mn-ea"/>
          <a:cs typeface="+mn-cs"/>
        </a:defRPr>
      </a:lvl5pPr>
      <a:lvl6pPr marL="2514600" indent="-228600" algn="l" rtl="0" fontAlgn="base">
        <a:spcBef>
          <a:spcPct val="20000"/>
        </a:spcBef>
        <a:spcAft>
          <a:spcPct val="0"/>
        </a:spcAft>
        <a:buFont typeface="Times" pitchFamily="-111" charset="0"/>
        <a:buChar char="•"/>
        <a:defRPr sz="1600">
          <a:solidFill>
            <a:srgbClr val="FCFCFC"/>
          </a:solidFill>
          <a:latin typeface="+mn-lt"/>
          <a:ea typeface="+mn-ea"/>
          <a:cs typeface="+mn-cs"/>
        </a:defRPr>
      </a:lvl6pPr>
      <a:lvl7pPr marL="2971800" indent="-228600" algn="l" rtl="0" fontAlgn="base">
        <a:spcBef>
          <a:spcPct val="20000"/>
        </a:spcBef>
        <a:spcAft>
          <a:spcPct val="0"/>
        </a:spcAft>
        <a:buFont typeface="Times" pitchFamily="-111" charset="0"/>
        <a:buChar char="•"/>
        <a:defRPr sz="1600">
          <a:solidFill>
            <a:srgbClr val="FCFCFC"/>
          </a:solidFill>
          <a:latin typeface="+mn-lt"/>
          <a:ea typeface="+mn-ea"/>
          <a:cs typeface="+mn-cs"/>
        </a:defRPr>
      </a:lvl7pPr>
      <a:lvl8pPr marL="3429000" indent="-228600" algn="l" rtl="0" fontAlgn="base">
        <a:spcBef>
          <a:spcPct val="20000"/>
        </a:spcBef>
        <a:spcAft>
          <a:spcPct val="0"/>
        </a:spcAft>
        <a:buFont typeface="Times" pitchFamily="-111" charset="0"/>
        <a:buChar char="•"/>
        <a:defRPr sz="1600">
          <a:solidFill>
            <a:srgbClr val="FCFCFC"/>
          </a:solidFill>
          <a:latin typeface="+mn-lt"/>
          <a:ea typeface="+mn-ea"/>
          <a:cs typeface="+mn-cs"/>
        </a:defRPr>
      </a:lvl8pPr>
      <a:lvl9pPr marL="3886200" indent="-228600" algn="l" rtl="0" fontAlgn="base">
        <a:spcBef>
          <a:spcPct val="20000"/>
        </a:spcBef>
        <a:spcAft>
          <a:spcPct val="0"/>
        </a:spcAft>
        <a:buFont typeface="Times" pitchFamily="-111" charset="0"/>
        <a:buChar char="•"/>
        <a:defRPr sz="1600">
          <a:solidFill>
            <a:srgbClr val="FCFCFC"/>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F02C2-79A1-4565-8BE3-641C66802C9C}" type="datetimeFigureOut">
              <a:rPr lang="en-US" smtClean="0"/>
              <a:t>8/2/2022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7AAEC2-EF5E-4785-AA56-0CD22492C168}" type="slidenum">
              <a:rPr lang="en-US" smtClean="0"/>
              <a:t>‹#›</a:t>
            </a:fld>
            <a:endParaRPr lang="en-US"/>
          </a:p>
        </p:txBody>
      </p:sp>
    </p:spTree>
    <p:extLst>
      <p:ext uri="{BB962C8B-B14F-4D97-AF65-F5344CB8AC3E}">
        <p14:creationId xmlns:p14="http://schemas.microsoft.com/office/powerpoint/2010/main" val="916634716"/>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gme.wustl.edu/wp-content/uploads/2021/01/BEST-PRACTICES-FOR-PROGRAMS-TO-SUPPORT-WELLBEING.pdf" TargetMode="External"/><Relationship Id="rId4" Type="http://schemas.openxmlformats.org/officeDocument/2006/relationships/hyperlink" Target="https://gowustl.sharepoint.com/sites/PatientSafety/clinicianspeersupport/SitePages/About-the-Clinician-Peer-Support-Program.aspx"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gme@wustl.edu" TargetMode="External"/><Relationship Id="rId4" Type="http://schemas.openxmlformats.org/officeDocument/2006/relationships/hyperlink" Target="https://wustl.az1.qualtrics.com/jfe/form/SV_bNGlb2MqJIO3Z5Q"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7635" y="508602"/>
            <a:ext cx="11264976" cy="3576440"/>
          </a:xfrm>
        </p:spPr>
        <p:txBody>
          <a:bodyPr/>
          <a:lstStyle/>
          <a:p>
            <a:r>
              <a:rPr lang="en-US" sz="3600" b="1" dirty="0"/>
              <a:t>WUSOM/BJH/SLCH </a:t>
            </a:r>
            <a:r>
              <a:rPr lang="en-US" sz="3600" b="1" dirty="0" smtClean="0"/>
              <a:t>GME Consortium </a:t>
            </a:r>
            <a:r>
              <a:rPr lang="en-US" sz="4000" b="1" dirty="0" smtClean="0"/>
              <a:t/>
            </a:r>
            <a:br>
              <a:rPr lang="en-US" sz="4000" b="1" dirty="0" smtClean="0"/>
            </a:br>
            <a:r>
              <a:rPr lang="en-US" sz="2800" b="1" dirty="0" smtClean="0"/>
              <a:t>Annual </a:t>
            </a:r>
            <a:r>
              <a:rPr lang="en-US" sz="2800" b="1" dirty="0"/>
              <a:t>Program </a:t>
            </a:r>
            <a:r>
              <a:rPr lang="en-US" sz="2800" b="1" dirty="0" smtClean="0"/>
              <a:t>Evaluation</a:t>
            </a:r>
            <a:r>
              <a:rPr lang="en-US" sz="2800" b="1" dirty="0"/>
              <a:t> </a:t>
            </a:r>
            <a:r>
              <a:rPr lang="en-US" sz="2800" b="1" dirty="0" smtClean="0"/>
              <a:t>(APE) Guide </a:t>
            </a:r>
            <a:br>
              <a:rPr lang="en-US" sz="2800" b="1" dirty="0" smtClean="0"/>
            </a:br>
            <a:r>
              <a:rPr lang="en-US" sz="2800" b="1" dirty="0" smtClean="0"/>
              <a:t>Academic Year </a:t>
            </a:r>
            <a:r>
              <a:rPr lang="en-US" sz="2400" b="1" dirty="0" smtClean="0"/>
              <a:t>(AY) 2022-2023</a:t>
            </a:r>
            <a:r>
              <a:rPr lang="en-US" b="1" dirty="0"/>
              <a:t/>
            </a:r>
            <a:br>
              <a:rPr lang="en-US" b="1" dirty="0"/>
            </a:br>
            <a:endParaRPr lang="en-US" sz="3200" dirty="0"/>
          </a:p>
        </p:txBody>
      </p:sp>
    </p:spTree>
    <p:extLst>
      <p:ext uri="{BB962C8B-B14F-4D97-AF65-F5344CB8AC3E}">
        <p14:creationId xmlns:p14="http://schemas.microsoft.com/office/powerpoint/2010/main" val="168805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6063662"/>
            <a:ext cx="12192000" cy="794338"/>
          </a:xfrm>
          <a:prstGeom prst="rect">
            <a:avLst/>
          </a:prstGeom>
        </p:spPr>
      </p:pic>
      <p:sp>
        <p:nvSpPr>
          <p:cNvPr id="11" name="TextBox 10"/>
          <p:cNvSpPr txBox="1"/>
          <p:nvPr/>
        </p:nvSpPr>
        <p:spPr>
          <a:xfrm>
            <a:off x="0" y="0"/>
            <a:ext cx="12192000" cy="523220"/>
          </a:xfrm>
          <a:prstGeom prst="rect">
            <a:avLst/>
          </a:prstGeom>
          <a:gradFill>
            <a:gsLst>
              <a:gs pos="81000">
                <a:schemeClr val="bg1">
                  <a:lumMod val="50000"/>
                </a:schemeClr>
              </a:gs>
              <a:gs pos="0">
                <a:schemeClr val="tx1">
                  <a:lumMod val="85000"/>
                  <a:lumOff val="15000"/>
                </a:schemeClr>
              </a:gs>
              <a:gs pos="100000">
                <a:schemeClr val="bg1">
                  <a:lumMod val="65000"/>
                </a:schemeClr>
              </a:gs>
              <a:gs pos="100000">
                <a:schemeClr val="bg1">
                  <a:lumMod val="50000"/>
                </a:schemeClr>
              </a:gs>
            </a:gsLst>
            <a:lin ang="5400000" scaled="1"/>
          </a:gradFill>
        </p:spPr>
        <p:txBody>
          <a:bodyPr wrap="square" rtlCol="0">
            <a:spAutoFit/>
          </a:bodyPr>
          <a:lstStyle/>
          <a:p>
            <a:r>
              <a:rPr lang="en-US" sz="2800" b="1" dirty="0" smtClean="0">
                <a:solidFill>
                  <a:schemeClr val="bg1"/>
                </a:solidFill>
                <a:latin typeface="Georgia" panose="02040502050405020303" pitchFamily="18" charset="0"/>
                <a:cs typeface="Calibri" panose="020F0502020204030204" pitchFamily="34" charset="0"/>
              </a:rPr>
              <a:t>APE Q &amp; A Guide – Question 9: Evaluation Parameter 1</a:t>
            </a:r>
            <a:endParaRPr lang="en-US" sz="2400" dirty="0">
              <a:solidFill>
                <a:schemeClr val="bg1"/>
              </a:solidFill>
              <a:latin typeface="Georgia" panose="02040502050405020303" pitchFamily="18" charset="0"/>
              <a:cs typeface="Calibri" panose="020F0502020204030204" pitchFamily="34" charset="0"/>
            </a:endParaRPr>
          </a:p>
        </p:txBody>
      </p:sp>
      <p:sp>
        <p:nvSpPr>
          <p:cNvPr id="2" name="Rectangle 1"/>
          <p:cNvSpPr/>
          <p:nvPr/>
        </p:nvSpPr>
        <p:spPr>
          <a:xfrm>
            <a:off x="3048000" y="2228672"/>
            <a:ext cx="6096000" cy="338554"/>
          </a:xfrm>
          <a:prstGeom prst="rect">
            <a:avLst/>
          </a:prstGeom>
        </p:spPr>
        <p:txBody>
          <a:bodyPr>
            <a:spAutoFit/>
          </a:bodyPr>
          <a:lstStyle/>
          <a:p>
            <a:endParaRPr lang="en-US" sz="800" dirty="0">
              <a:latin typeface="Times New Roman" panose="02020603050405020304" pitchFamily="18" charset="0"/>
            </a:endParaRPr>
          </a:p>
          <a:p>
            <a:endParaRPr lang="en-US" sz="800" dirty="0">
              <a:latin typeface="Times New Roman" panose="02020603050405020304" pitchFamily="18" charset="0"/>
            </a:endParaRPr>
          </a:p>
        </p:txBody>
      </p:sp>
      <p:sp>
        <p:nvSpPr>
          <p:cNvPr id="4" name="Rectangle 3"/>
          <p:cNvSpPr/>
          <p:nvPr/>
        </p:nvSpPr>
        <p:spPr>
          <a:xfrm>
            <a:off x="0" y="613909"/>
            <a:ext cx="12060340" cy="5539978"/>
          </a:xfrm>
          <a:prstGeom prst="rect">
            <a:avLst/>
          </a:prstGeom>
        </p:spPr>
        <p:txBody>
          <a:bodyPr wrap="square">
            <a:spAutoFit/>
          </a:bodyPr>
          <a:lstStyle/>
          <a:p>
            <a:r>
              <a:rPr lang="en-US" sz="1200" dirty="0">
                <a:latin typeface="Calibri" panose="020F0502020204030204" pitchFamily="34" charset="0"/>
                <a:ea typeface="Arial" panose="020B0604020202020204" pitchFamily="34" charset="0"/>
                <a:cs typeface="Arial" panose="020B0604020202020204" pitchFamily="34" charset="0"/>
              </a:rPr>
              <a:t> </a:t>
            </a:r>
            <a:r>
              <a:rPr lang="en-US" sz="1600" dirty="0">
                <a:latin typeface="Calibri" panose="020F0502020204030204" pitchFamily="34" charset="0"/>
                <a:ea typeface="Arial" panose="020B0604020202020204" pitchFamily="34" charset="0"/>
                <a:cs typeface="Arial" panose="020B0604020202020204" pitchFamily="34" charset="0"/>
              </a:rPr>
              <a:t> </a:t>
            </a:r>
            <a:r>
              <a:rPr lang="en-US" sz="1600" b="1" u="sng" dirty="0" smtClean="0"/>
              <a:t>Program </a:t>
            </a:r>
            <a:r>
              <a:rPr lang="en-US" sz="1600" b="1" u="sng" dirty="0"/>
              <a:t>Evaluation Parameters and Results</a:t>
            </a:r>
            <a:endParaRPr lang="en-US" u="sng" dirty="0"/>
          </a:p>
          <a:p>
            <a:r>
              <a:rPr lang="en-US" sz="1600" b="1" dirty="0"/>
              <a:t> </a:t>
            </a:r>
            <a:endParaRPr lang="en-US" sz="1600" dirty="0"/>
          </a:p>
          <a:p>
            <a:pPr lvl="0"/>
            <a:r>
              <a:rPr lang="en-US" sz="1600" b="1" dirty="0" smtClean="0"/>
              <a:t>  Evaluation </a:t>
            </a:r>
            <a:r>
              <a:rPr lang="en-US" sz="1600" b="1" dirty="0"/>
              <a:t>Parameter 1: Resident/Fellow </a:t>
            </a:r>
            <a:r>
              <a:rPr lang="en-US" sz="1600" b="1" dirty="0" smtClean="0"/>
              <a:t>Performance (</a:t>
            </a:r>
            <a:r>
              <a:rPr lang="en-US" sz="1600" b="1" dirty="0" smtClean="0"/>
              <a:t>V.C.1.c</a:t>
            </a:r>
            <a:r>
              <a:rPr lang="en-US" sz="1600" b="1" dirty="0"/>
              <a:t>).(5) - V.C.1.c).(6).(d</a:t>
            </a:r>
            <a:r>
              <a:rPr lang="en-US" sz="1600" b="1" dirty="0" smtClean="0"/>
              <a:t>) ) - </a:t>
            </a:r>
            <a:r>
              <a:rPr lang="en-US" sz="1600" dirty="0" smtClean="0"/>
              <a:t>(</a:t>
            </a:r>
            <a:r>
              <a:rPr lang="en-US" sz="1600" dirty="0"/>
              <a:t>Aggregate Data only- no individual data) </a:t>
            </a:r>
            <a:r>
              <a:rPr lang="en-US" sz="1600" dirty="0" smtClean="0"/>
              <a:t>and </a:t>
            </a:r>
            <a:r>
              <a:rPr lang="en-US" sz="1600" dirty="0"/>
              <a:t>source(s) </a:t>
            </a:r>
            <a:endParaRPr lang="en-US" sz="1600" dirty="0" smtClean="0"/>
          </a:p>
          <a:p>
            <a:pPr lvl="0"/>
            <a:r>
              <a:rPr lang="en-US" sz="1600" dirty="0"/>
              <a:t> </a:t>
            </a:r>
            <a:r>
              <a:rPr lang="en-US" sz="1600" dirty="0" smtClean="0"/>
              <a:t> </a:t>
            </a:r>
            <a:r>
              <a:rPr lang="en-US" sz="1600" dirty="0" smtClean="0"/>
              <a:t>of  information</a:t>
            </a:r>
            <a:r>
              <a:rPr lang="en-US" sz="1600" dirty="0"/>
              <a:t>. </a:t>
            </a:r>
            <a:endParaRPr lang="en-US" sz="1600" dirty="0" smtClean="0"/>
          </a:p>
          <a:p>
            <a:pPr lvl="0"/>
            <a:r>
              <a:rPr lang="en-US" sz="1600" dirty="0"/>
              <a:t> </a:t>
            </a:r>
            <a:r>
              <a:rPr lang="en-US" sz="1600" dirty="0" smtClean="0"/>
              <a:t> (</a:t>
            </a:r>
            <a:r>
              <a:rPr lang="en-US" sz="1600" dirty="0"/>
              <a:t>e.g.: </a:t>
            </a:r>
            <a:r>
              <a:rPr lang="en-US" sz="1600" dirty="0" smtClean="0"/>
              <a:t>Data </a:t>
            </a:r>
            <a:r>
              <a:rPr lang="en-US" sz="1600" dirty="0"/>
              <a:t>sources include: Rotation evaluations, OSCEs, in-service examination, Case Logs, scholarly activity, CCC aggregate data, etc</a:t>
            </a:r>
            <a:r>
              <a:rPr lang="en-US" sz="1600" dirty="0" smtClean="0"/>
              <a:t>.)</a:t>
            </a:r>
          </a:p>
          <a:p>
            <a:pPr marL="285750" lvl="0" indent="-285750">
              <a:buFont typeface="Arial" panose="020B0604020202020204" pitchFamily="34" charset="0"/>
              <a:buChar char="•"/>
            </a:pPr>
            <a:endParaRPr lang="en-US" sz="1600" dirty="0"/>
          </a:p>
          <a:p>
            <a:pPr marL="285750" lvl="0" indent="-285750">
              <a:buFont typeface="Arial" panose="020B0604020202020204" pitchFamily="34" charset="0"/>
              <a:buChar char="•"/>
            </a:pPr>
            <a:endParaRPr lang="en-US" sz="1600" dirty="0" smtClean="0"/>
          </a:p>
          <a:p>
            <a:pPr marL="285750" lvl="0" indent="-285750">
              <a:buFont typeface="Arial" panose="020B0604020202020204" pitchFamily="34" charset="0"/>
              <a:buChar char="•"/>
            </a:pPr>
            <a:endParaRPr lang="en-US" sz="1600" dirty="0"/>
          </a:p>
          <a:p>
            <a:pPr marL="285750" lvl="0" indent="-285750">
              <a:buFont typeface="Arial" panose="020B0604020202020204" pitchFamily="34" charset="0"/>
              <a:buChar char="•"/>
            </a:pPr>
            <a:endParaRPr lang="en-US" sz="1600" dirty="0" smtClean="0"/>
          </a:p>
          <a:p>
            <a:pPr marL="285750" lvl="0" indent="-285750">
              <a:buFont typeface="Arial" panose="020B0604020202020204" pitchFamily="34" charset="0"/>
              <a:buChar char="•"/>
            </a:pPr>
            <a:endParaRPr lang="en-US" sz="1600" dirty="0"/>
          </a:p>
          <a:p>
            <a:pPr marL="285750" lvl="0" indent="-285750">
              <a:buFont typeface="Arial" panose="020B0604020202020204" pitchFamily="34" charset="0"/>
              <a:buChar char="•"/>
            </a:pPr>
            <a:endParaRPr lang="en-US" sz="1600" dirty="0" smtClean="0"/>
          </a:p>
          <a:p>
            <a:pPr marL="285750" lvl="0" indent="-285750">
              <a:buFont typeface="Arial" panose="020B0604020202020204" pitchFamily="34" charset="0"/>
              <a:buChar char="•"/>
            </a:pPr>
            <a:endParaRPr lang="en-US" sz="1600" dirty="0"/>
          </a:p>
          <a:p>
            <a:pPr marL="285750" lvl="0" indent="-285750">
              <a:buFont typeface="Arial" panose="020B0604020202020204" pitchFamily="34" charset="0"/>
              <a:buChar char="•"/>
            </a:pPr>
            <a:endParaRPr lang="en-US" sz="1600" dirty="0" smtClean="0"/>
          </a:p>
          <a:p>
            <a:pPr marL="285750" lvl="0" indent="-285750">
              <a:buFont typeface="Arial" panose="020B0604020202020204" pitchFamily="34" charset="0"/>
              <a:buChar char="•"/>
            </a:pPr>
            <a:endParaRPr lang="en-US" sz="1600" dirty="0"/>
          </a:p>
          <a:p>
            <a:pPr marL="285750" lvl="0" indent="-285750">
              <a:buFont typeface="Arial" panose="020B0604020202020204" pitchFamily="34" charset="0"/>
              <a:buChar char="•"/>
            </a:pPr>
            <a:endParaRPr lang="en-US" sz="1600" dirty="0" smtClean="0"/>
          </a:p>
          <a:p>
            <a:pPr marL="285750" lvl="0" indent="-285750">
              <a:buFont typeface="Arial" panose="020B0604020202020204" pitchFamily="34" charset="0"/>
              <a:buChar char="•"/>
            </a:pPr>
            <a:endParaRPr lang="en-US" sz="1600" dirty="0"/>
          </a:p>
          <a:p>
            <a:pPr marL="285750" lvl="0" indent="-285750">
              <a:buFont typeface="Arial" panose="020B0604020202020204" pitchFamily="34" charset="0"/>
              <a:buChar char="•"/>
            </a:pPr>
            <a:endParaRPr lang="en-US" sz="1600" dirty="0" smtClean="0"/>
          </a:p>
          <a:p>
            <a:pPr marL="285750" lvl="0" indent="-285750">
              <a:buFont typeface="Arial" panose="020B0604020202020204" pitchFamily="34" charset="0"/>
              <a:buChar char="•"/>
            </a:pPr>
            <a:endParaRPr lang="en-US" sz="1600" dirty="0"/>
          </a:p>
          <a:p>
            <a:pPr marL="285750" lvl="0" indent="-285750">
              <a:buFont typeface="Arial" panose="020B0604020202020204" pitchFamily="34" charset="0"/>
              <a:buChar char="•"/>
            </a:pPr>
            <a:endParaRPr lang="en-US" sz="1600" dirty="0" smtClean="0"/>
          </a:p>
          <a:p>
            <a:pPr marL="285750" lvl="0" indent="-285750">
              <a:buFont typeface="Arial" panose="020B0604020202020204" pitchFamily="34" charset="0"/>
              <a:buChar char="•"/>
            </a:pPr>
            <a:endParaRPr lang="en-US" sz="1600" dirty="0"/>
          </a:p>
          <a:p>
            <a:pPr marL="285750" lvl="0" indent="-285750">
              <a:buFont typeface="Arial" panose="020B0604020202020204" pitchFamily="34" charset="0"/>
              <a:buChar char="•"/>
            </a:pPr>
            <a:endParaRPr lang="en-US" sz="1600" dirty="0" smtClean="0"/>
          </a:p>
          <a:p>
            <a:pPr marL="285750" lvl="0" indent="-285750">
              <a:buFont typeface="Arial" panose="020B0604020202020204" pitchFamily="34" charset="0"/>
              <a:buChar char="•"/>
            </a:pPr>
            <a:endParaRPr lang="en-US" sz="1600" dirty="0"/>
          </a:p>
        </p:txBody>
      </p:sp>
      <p:sp>
        <p:nvSpPr>
          <p:cNvPr id="8" name="Rectangle 7"/>
          <p:cNvSpPr/>
          <p:nvPr/>
        </p:nvSpPr>
        <p:spPr>
          <a:xfrm>
            <a:off x="2750414" y="4472930"/>
            <a:ext cx="6096000" cy="369332"/>
          </a:xfrm>
          <a:prstGeom prst="rect">
            <a:avLst/>
          </a:prstGeom>
        </p:spPr>
        <p:txBody>
          <a:bodyPr>
            <a:spAutoFit/>
          </a:bodyPr>
          <a:lstStyle/>
          <a:p>
            <a:r>
              <a:rPr lang="en-US" dirty="0"/>
              <a:t> </a:t>
            </a:r>
          </a:p>
        </p:txBody>
      </p:sp>
      <p:sp>
        <p:nvSpPr>
          <p:cNvPr id="5" name="TextBox 4"/>
          <p:cNvSpPr txBox="1"/>
          <p:nvPr/>
        </p:nvSpPr>
        <p:spPr>
          <a:xfrm>
            <a:off x="81158" y="1754790"/>
            <a:ext cx="11438118" cy="4308872"/>
          </a:xfrm>
          <a:prstGeom prst="rect">
            <a:avLst/>
          </a:prstGeom>
          <a:noFill/>
        </p:spPr>
        <p:txBody>
          <a:bodyPr wrap="square" rtlCol="0">
            <a:spAutoFit/>
          </a:bodyPr>
          <a:lstStyle/>
          <a:p>
            <a:r>
              <a:rPr lang="en-US" sz="1600" b="1" u="sng" dirty="0"/>
              <a:t>Discussion items may include:</a:t>
            </a:r>
          </a:p>
          <a:p>
            <a:r>
              <a:rPr lang="en-US" b="1" dirty="0"/>
              <a:t> </a:t>
            </a:r>
            <a:endParaRPr lang="en-US" sz="2000" dirty="0"/>
          </a:p>
          <a:p>
            <a:pPr marL="342900" indent="-342900">
              <a:buFont typeface="+mj-lt"/>
              <a:buAutoNum type="arabicPeriod"/>
            </a:pPr>
            <a:r>
              <a:rPr lang="en-US" sz="1600" dirty="0" smtClean="0"/>
              <a:t>Did </a:t>
            </a:r>
            <a:r>
              <a:rPr lang="en-US" sz="1600" dirty="0"/>
              <a:t>the PEC review overall evaluations of rotations? If a specific rotation was rated low or not valuable, what ideas for improvement was discussed by the PEC to address the feedback from house staff</a:t>
            </a:r>
            <a:r>
              <a:rPr lang="en-US" sz="1600" dirty="0" smtClean="0"/>
              <a:t>?</a:t>
            </a:r>
          </a:p>
          <a:p>
            <a:pPr marL="342900" indent="-342900">
              <a:buFont typeface="+mj-lt"/>
              <a:buAutoNum type="arabicPeriod"/>
            </a:pPr>
            <a:endParaRPr lang="en-US" sz="1600" dirty="0"/>
          </a:p>
          <a:p>
            <a:pPr marL="342900" indent="-342900">
              <a:buFont typeface="+mj-lt"/>
              <a:buAutoNum type="arabicPeriod"/>
            </a:pPr>
            <a:r>
              <a:rPr lang="en-US" sz="1600" dirty="0" smtClean="0"/>
              <a:t>In-service </a:t>
            </a:r>
            <a:r>
              <a:rPr lang="en-US" sz="1600" dirty="0"/>
              <a:t>exam: was there an area where several trainees scored lower than expected? Will the program incorporate more didactics, clinical exposure or other opportunities to bring up the overall performance? The PEC may recommend tracking in-training exam scores as a way to measure its improvement</a:t>
            </a:r>
            <a:r>
              <a:rPr lang="en-US" sz="1600" dirty="0" smtClean="0"/>
              <a:t>.</a:t>
            </a:r>
          </a:p>
          <a:p>
            <a:pPr marL="342900" indent="-342900">
              <a:buFont typeface="+mj-lt"/>
              <a:buAutoNum type="arabicPeriod"/>
            </a:pPr>
            <a:endParaRPr lang="en-US" sz="1600" dirty="0"/>
          </a:p>
          <a:p>
            <a:pPr marL="342900" indent="-342900">
              <a:buFont typeface="+mj-lt"/>
              <a:buAutoNum type="arabicPeriod"/>
            </a:pPr>
            <a:r>
              <a:rPr lang="en-US" sz="1600" dirty="0" smtClean="0"/>
              <a:t>Case </a:t>
            </a:r>
            <a:r>
              <a:rPr lang="en-US" sz="1600" dirty="0"/>
              <a:t>logs: Were minimum procedural volumes met as outlined by the RC (if applicable)? If this is an ongoing issue, how are you tracking and adjusting training to ensure minimums are met? You can include a summary of achievements for a series of academic years</a:t>
            </a:r>
            <a:r>
              <a:rPr lang="en-US" sz="1600" dirty="0" smtClean="0"/>
              <a:t>.</a:t>
            </a:r>
          </a:p>
          <a:p>
            <a:pPr marL="342900" indent="-342900">
              <a:buFont typeface="+mj-lt"/>
              <a:buAutoNum type="arabicPeriod"/>
            </a:pPr>
            <a:endParaRPr lang="en-US" sz="1600" dirty="0"/>
          </a:p>
          <a:p>
            <a:pPr marL="342900" indent="-342900">
              <a:buFont typeface="+mj-lt"/>
              <a:buAutoNum type="arabicPeriod"/>
            </a:pPr>
            <a:r>
              <a:rPr lang="en-US" sz="1600" dirty="0" smtClean="0"/>
              <a:t>CCC </a:t>
            </a:r>
            <a:r>
              <a:rPr lang="en-US" sz="1600" dirty="0"/>
              <a:t>aggregate data: Did the CCC identify issues that the PEC should consider. For example, are the evaluation tools providing enough data to assess for milestones? Are faculty returning enough evaluations feedback to assess trainee competence? Is faculty development needed to assist faculty in providing useful evaluation details or constructive criticism? What changes can be made to meet the CCC recommendations.</a:t>
            </a:r>
          </a:p>
        </p:txBody>
      </p:sp>
    </p:spTree>
    <p:extLst>
      <p:ext uri="{BB962C8B-B14F-4D97-AF65-F5344CB8AC3E}">
        <p14:creationId xmlns:p14="http://schemas.microsoft.com/office/powerpoint/2010/main" val="2654104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6033690"/>
            <a:ext cx="12192000" cy="794338"/>
          </a:xfrm>
          <a:prstGeom prst="rect">
            <a:avLst/>
          </a:prstGeom>
        </p:spPr>
      </p:pic>
      <p:sp>
        <p:nvSpPr>
          <p:cNvPr id="11" name="TextBox 10"/>
          <p:cNvSpPr txBox="1"/>
          <p:nvPr/>
        </p:nvSpPr>
        <p:spPr>
          <a:xfrm>
            <a:off x="0" y="0"/>
            <a:ext cx="12192000" cy="523220"/>
          </a:xfrm>
          <a:prstGeom prst="rect">
            <a:avLst/>
          </a:prstGeom>
          <a:gradFill>
            <a:gsLst>
              <a:gs pos="81000">
                <a:schemeClr val="bg1">
                  <a:lumMod val="50000"/>
                </a:schemeClr>
              </a:gs>
              <a:gs pos="0">
                <a:schemeClr val="tx1">
                  <a:lumMod val="85000"/>
                  <a:lumOff val="15000"/>
                </a:schemeClr>
              </a:gs>
              <a:gs pos="100000">
                <a:schemeClr val="bg1">
                  <a:lumMod val="65000"/>
                </a:schemeClr>
              </a:gs>
              <a:gs pos="100000">
                <a:schemeClr val="bg1">
                  <a:lumMod val="50000"/>
                </a:schemeClr>
              </a:gs>
            </a:gsLst>
            <a:lin ang="5400000" scaled="1"/>
          </a:gradFill>
        </p:spPr>
        <p:txBody>
          <a:bodyPr wrap="square" rtlCol="0">
            <a:spAutoFit/>
          </a:bodyPr>
          <a:lstStyle/>
          <a:p>
            <a:r>
              <a:rPr lang="en-US" sz="2800" b="1" dirty="0" smtClean="0">
                <a:solidFill>
                  <a:schemeClr val="bg1"/>
                </a:solidFill>
                <a:latin typeface="Georgia" panose="02040502050405020303" pitchFamily="18" charset="0"/>
                <a:cs typeface="Calibri" panose="020F0502020204030204" pitchFamily="34" charset="0"/>
              </a:rPr>
              <a:t>APE Q &amp; A Guide – Question 9: Evaluation Parameter 2</a:t>
            </a:r>
            <a:endParaRPr lang="en-US" sz="2400" dirty="0">
              <a:solidFill>
                <a:schemeClr val="bg1"/>
              </a:solidFill>
              <a:latin typeface="Georgia" panose="02040502050405020303" pitchFamily="18" charset="0"/>
              <a:cs typeface="Calibri" panose="020F0502020204030204" pitchFamily="34" charset="0"/>
            </a:endParaRPr>
          </a:p>
        </p:txBody>
      </p:sp>
      <p:sp>
        <p:nvSpPr>
          <p:cNvPr id="2" name="Rectangle 1"/>
          <p:cNvSpPr/>
          <p:nvPr/>
        </p:nvSpPr>
        <p:spPr>
          <a:xfrm>
            <a:off x="3048000" y="2228672"/>
            <a:ext cx="6096000" cy="338554"/>
          </a:xfrm>
          <a:prstGeom prst="rect">
            <a:avLst/>
          </a:prstGeom>
        </p:spPr>
        <p:txBody>
          <a:bodyPr>
            <a:spAutoFit/>
          </a:bodyPr>
          <a:lstStyle/>
          <a:p>
            <a:endParaRPr lang="en-US" sz="800" dirty="0">
              <a:latin typeface="Times New Roman" panose="02020603050405020304" pitchFamily="18" charset="0"/>
            </a:endParaRPr>
          </a:p>
          <a:p>
            <a:endParaRPr lang="en-US" sz="800" dirty="0">
              <a:latin typeface="Times New Roman" panose="02020603050405020304" pitchFamily="18" charset="0"/>
            </a:endParaRPr>
          </a:p>
        </p:txBody>
      </p:sp>
      <p:sp>
        <p:nvSpPr>
          <p:cNvPr id="4" name="Rectangle 3"/>
          <p:cNvSpPr/>
          <p:nvPr/>
        </p:nvSpPr>
        <p:spPr>
          <a:xfrm>
            <a:off x="348462" y="828289"/>
            <a:ext cx="11495075" cy="1600438"/>
          </a:xfrm>
          <a:prstGeom prst="rect">
            <a:avLst/>
          </a:prstGeom>
        </p:spPr>
        <p:txBody>
          <a:bodyPr wrap="square">
            <a:spAutoFit/>
          </a:bodyPr>
          <a:lstStyle/>
          <a:p>
            <a:r>
              <a:rPr lang="en-US" sz="1600" b="1" u="sng" dirty="0" smtClean="0"/>
              <a:t>Program </a:t>
            </a:r>
            <a:r>
              <a:rPr lang="en-US" sz="1600" b="1" u="sng" dirty="0"/>
              <a:t>Evaluation Parameters and Results</a:t>
            </a:r>
            <a:endParaRPr lang="en-US" sz="1600" u="sng" dirty="0"/>
          </a:p>
          <a:p>
            <a:r>
              <a:rPr lang="en-US" sz="1600" b="1" dirty="0"/>
              <a:t> </a:t>
            </a:r>
            <a:endParaRPr lang="en-US" sz="1600" dirty="0"/>
          </a:p>
          <a:p>
            <a:r>
              <a:rPr lang="en-US" sz="1600" b="1" dirty="0" smtClean="0"/>
              <a:t>Evaluation </a:t>
            </a:r>
            <a:r>
              <a:rPr lang="en-US" sz="1600" b="1" dirty="0"/>
              <a:t>Parameter </a:t>
            </a:r>
            <a:r>
              <a:rPr lang="en-US" sz="1600" b="1" dirty="0" smtClean="0"/>
              <a:t>2: </a:t>
            </a:r>
            <a:r>
              <a:rPr lang="en-US" sz="1600" b="1" dirty="0"/>
              <a:t>Faculty Development </a:t>
            </a:r>
            <a:r>
              <a:rPr lang="en-US" sz="1600" b="1" dirty="0" smtClean="0"/>
              <a:t>( </a:t>
            </a:r>
            <a:r>
              <a:rPr lang="en-US" sz="1600" b="1" dirty="0" smtClean="0"/>
              <a:t>V.C.1.c</a:t>
            </a:r>
            <a:r>
              <a:rPr lang="en-US" sz="1600" b="1" dirty="0"/>
              <a:t>).(5); V.C.1.c).(7).(b</a:t>
            </a:r>
            <a:r>
              <a:rPr lang="en-US" sz="1600" b="1" dirty="0" smtClean="0"/>
              <a:t>) ) </a:t>
            </a:r>
            <a:r>
              <a:rPr lang="en-US" sz="1600" dirty="0" smtClean="0"/>
              <a:t>and </a:t>
            </a:r>
            <a:r>
              <a:rPr lang="en-US" sz="1600" dirty="0"/>
              <a:t>sources of information </a:t>
            </a:r>
            <a:r>
              <a:rPr lang="en-US" sz="1600" dirty="0" smtClean="0"/>
              <a:t>(</a:t>
            </a:r>
            <a:r>
              <a:rPr lang="en-US" sz="1600" dirty="0"/>
              <a:t>e.g., formal and informal, </a:t>
            </a:r>
            <a:r>
              <a:rPr lang="en-US" sz="1600" dirty="0" smtClean="0"/>
              <a:t>online, departmental</a:t>
            </a:r>
            <a:r>
              <a:rPr lang="en-US" sz="1600" dirty="0"/>
              <a:t>, institutional, and regional/national, as well as topics/content, any post-development assessment of enhanced skills, involvement on research, resident evaluations of faculty, leadership development programs relevant to role in program</a:t>
            </a:r>
            <a:r>
              <a:rPr lang="en-US" sz="1600" dirty="0" smtClean="0"/>
              <a:t>).</a:t>
            </a:r>
          </a:p>
          <a:p>
            <a:pPr marL="285750" lvl="0" indent="-285750">
              <a:buFont typeface="Arial" panose="020B0604020202020204" pitchFamily="34" charset="0"/>
              <a:buChar char="•"/>
            </a:pPr>
            <a:endParaRPr lang="en-US" sz="1600" dirty="0"/>
          </a:p>
        </p:txBody>
      </p:sp>
      <p:sp>
        <p:nvSpPr>
          <p:cNvPr id="8" name="Rectangle 7"/>
          <p:cNvSpPr/>
          <p:nvPr/>
        </p:nvSpPr>
        <p:spPr>
          <a:xfrm>
            <a:off x="2750414" y="4472930"/>
            <a:ext cx="6096000" cy="369332"/>
          </a:xfrm>
          <a:prstGeom prst="rect">
            <a:avLst/>
          </a:prstGeom>
        </p:spPr>
        <p:txBody>
          <a:bodyPr>
            <a:spAutoFit/>
          </a:bodyPr>
          <a:lstStyle/>
          <a:p>
            <a:r>
              <a:rPr lang="en-US" dirty="0"/>
              <a:t> </a:t>
            </a:r>
          </a:p>
        </p:txBody>
      </p:sp>
      <p:sp>
        <p:nvSpPr>
          <p:cNvPr id="9" name="TextBox 8"/>
          <p:cNvSpPr txBox="1"/>
          <p:nvPr/>
        </p:nvSpPr>
        <p:spPr>
          <a:xfrm>
            <a:off x="348462" y="2473638"/>
            <a:ext cx="11438118" cy="2092881"/>
          </a:xfrm>
          <a:prstGeom prst="rect">
            <a:avLst/>
          </a:prstGeom>
          <a:noFill/>
        </p:spPr>
        <p:txBody>
          <a:bodyPr wrap="square" rtlCol="0">
            <a:spAutoFit/>
          </a:bodyPr>
          <a:lstStyle/>
          <a:p>
            <a:r>
              <a:rPr lang="en-US" sz="1600" b="1" u="sng" dirty="0"/>
              <a:t>Discussion items may include:</a:t>
            </a:r>
          </a:p>
          <a:p>
            <a:r>
              <a:rPr lang="en-US" b="1" dirty="0"/>
              <a:t> </a:t>
            </a:r>
            <a:endParaRPr lang="en-US" sz="2000" dirty="0"/>
          </a:p>
          <a:p>
            <a:pPr marL="342900" indent="-342900">
              <a:buFont typeface="+mj-lt"/>
              <a:buAutoNum type="arabicPeriod"/>
            </a:pPr>
            <a:r>
              <a:rPr lang="en-US" sz="1600" dirty="0"/>
              <a:t>Did the PEC consider any common themes from confidential faculty evaluations, learning environment issues, professionalism concerns, and other issues with faculty? If so, what recommendations were considered to address these </a:t>
            </a:r>
            <a:r>
              <a:rPr lang="en-US" sz="1600" dirty="0" smtClean="0"/>
              <a:t>issues?</a:t>
            </a:r>
          </a:p>
          <a:p>
            <a:pPr marL="342900" indent="-342900">
              <a:buFont typeface="+mj-lt"/>
              <a:buAutoNum type="arabicPeriod"/>
            </a:pPr>
            <a:endParaRPr lang="en-US" sz="1600" dirty="0"/>
          </a:p>
          <a:p>
            <a:pPr marL="342900" indent="-342900">
              <a:buFont typeface="+mj-lt"/>
              <a:buAutoNum type="arabicPeriod"/>
            </a:pPr>
            <a:r>
              <a:rPr lang="en-US" sz="1600" dirty="0" smtClean="0"/>
              <a:t>Are </a:t>
            </a:r>
            <a:r>
              <a:rPr lang="en-US" sz="1600" dirty="0"/>
              <a:t>faculty actively engaged in their own professional development? Is this an area for an opportunity to enhance faculty teaching, expectations for trainee feedback/assessments? The Academy of Educators Program might be a good resources to enhance faculty skills on teaching, providing assessments and/or improving leadership skills.</a:t>
            </a:r>
            <a:endParaRPr lang="en-US" sz="2000" dirty="0"/>
          </a:p>
        </p:txBody>
      </p:sp>
    </p:spTree>
    <p:extLst>
      <p:ext uri="{BB962C8B-B14F-4D97-AF65-F5344CB8AC3E}">
        <p14:creationId xmlns:p14="http://schemas.microsoft.com/office/powerpoint/2010/main" val="27256393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6063662"/>
            <a:ext cx="12192000" cy="794338"/>
          </a:xfrm>
          <a:prstGeom prst="rect">
            <a:avLst/>
          </a:prstGeom>
        </p:spPr>
      </p:pic>
      <p:sp>
        <p:nvSpPr>
          <p:cNvPr id="11" name="TextBox 10"/>
          <p:cNvSpPr txBox="1"/>
          <p:nvPr/>
        </p:nvSpPr>
        <p:spPr>
          <a:xfrm>
            <a:off x="0" y="0"/>
            <a:ext cx="12192000" cy="523220"/>
          </a:xfrm>
          <a:prstGeom prst="rect">
            <a:avLst/>
          </a:prstGeom>
          <a:gradFill>
            <a:gsLst>
              <a:gs pos="81000">
                <a:schemeClr val="bg1">
                  <a:lumMod val="50000"/>
                </a:schemeClr>
              </a:gs>
              <a:gs pos="0">
                <a:schemeClr val="tx1">
                  <a:lumMod val="85000"/>
                  <a:lumOff val="15000"/>
                </a:schemeClr>
              </a:gs>
              <a:gs pos="100000">
                <a:schemeClr val="bg1">
                  <a:lumMod val="65000"/>
                </a:schemeClr>
              </a:gs>
              <a:gs pos="100000">
                <a:schemeClr val="bg1">
                  <a:lumMod val="50000"/>
                </a:schemeClr>
              </a:gs>
            </a:gsLst>
            <a:lin ang="5400000" scaled="1"/>
          </a:gradFill>
        </p:spPr>
        <p:txBody>
          <a:bodyPr wrap="square" rtlCol="0">
            <a:spAutoFit/>
          </a:bodyPr>
          <a:lstStyle/>
          <a:p>
            <a:r>
              <a:rPr lang="en-US" sz="2800" b="1" dirty="0" smtClean="0">
                <a:solidFill>
                  <a:schemeClr val="bg1"/>
                </a:solidFill>
                <a:latin typeface="Georgia" panose="02040502050405020303" pitchFamily="18" charset="0"/>
                <a:cs typeface="Calibri" panose="020F0502020204030204" pitchFamily="34" charset="0"/>
              </a:rPr>
              <a:t>APE Q &amp; A Guide – Question 9: Evaluation Parameter 3</a:t>
            </a:r>
            <a:endParaRPr lang="en-US" sz="2400" dirty="0">
              <a:solidFill>
                <a:schemeClr val="bg1"/>
              </a:solidFill>
              <a:latin typeface="Georgia" panose="02040502050405020303" pitchFamily="18" charset="0"/>
              <a:cs typeface="Calibri" panose="020F0502020204030204" pitchFamily="34" charset="0"/>
            </a:endParaRPr>
          </a:p>
        </p:txBody>
      </p:sp>
      <p:sp>
        <p:nvSpPr>
          <p:cNvPr id="2" name="Rectangle 1"/>
          <p:cNvSpPr/>
          <p:nvPr/>
        </p:nvSpPr>
        <p:spPr>
          <a:xfrm>
            <a:off x="3048000" y="2228672"/>
            <a:ext cx="6096000" cy="338554"/>
          </a:xfrm>
          <a:prstGeom prst="rect">
            <a:avLst/>
          </a:prstGeom>
        </p:spPr>
        <p:txBody>
          <a:bodyPr>
            <a:spAutoFit/>
          </a:bodyPr>
          <a:lstStyle/>
          <a:p>
            <a:endParaRPr lang="en-US" sz="800" dirty="0">
              <a:latin typeface="Times New Roman" panose="02020603050405020304" pitchFamily="18" charset="0"/>
            </a:endParaRPr>
          </a:p>
          <a:p>
            <a:endParaRPr lang="en-US" sz="800" dirty="0">
              <a:latin typeface="Times New Roman" panose="02020603050405020304" pitchFamily="18" charset="0"/>
            </a:endParaRPr>
          </a:p>
        </p:txBody>
      </p:sp>
      <p:sp>
        <p:nvSpPr>
          <p:cNvPr id="4" name="Rectangle 3"/>
          <p:cNvSpPr/>
          <p:nvPr/>
        </p:nvSpPr>
        <p:spPr>
          <a:xfrm>
            <a:off x="105507" y="848250"/>
            <a:ext cx="11980985" cy="2585323"/>
          </a:xfrm>
          <a:prstGeom prst="rect">
            <a:avLst/>
          </a:prstGeom>
        </p:spPr>
        <p:txBody>
          <a:bodyPr wrap="square">
            <a:spAutoFit/>
          </a:bodyPr>
          <a:lstStyle/>
          <a:p>
            <a:r>
              <a:rPr lang="en-US" sz="1600" b="1" u="sng" dirty="0" smtClean="0"/>
              <a:t>Program </a:t>
            </a:r>
            <a:r>
              <a:rPr lang="en-US" sz="1600" b="1" u="sng" dirty="0"/>
              <a:t>Evaluation Parameters and Results</a:t>
            </a:r>
            <a:endParaRPr lang="en-US" sz="1600" u="sng" dirty="0"/>
          </a:p>
          <a:p>
            <a:r>
              <a:rPr lang="en-US" sz="1600" b="1" dirty="0"/>
              <a:t> </a:t>
            </a:r>
            <a:endParaRPr lang="en-US" sz="1600" dirty="0"/>
          </a:p>
          <a:p>
            <a:r>
              <a:rPr lang="en-US" sz="1600" b="1" dirty="0" smtClean="0"/>
              <a:t>Evaluation </a:t>
            </a:r>
            <a:r>
              <a:rPr lang="en-US" sz="1600" b="1" dirty="0"/>
              <a:t>Parameter </a:t>
            </a:r>
            <a:r>
              <a:rPr lang="en-US" sz="1600" b="1" dirty="0" smtClean="0"/>
              <a:t>3</a:t>
            </a:r>
            <a:r>
              <a:rPr lang="en-US" sz="1600" b="1" dirty="0"/>
              <a:t>: </a:t>
            </a:r>
            <a:r>
              <a:rPr lang="en-US" sz="1600" b="1" dirty="0" smtClean="0"/>
              <a:t>Graduate </a:t>
            </a:r>
            <a:r>
              <a:rPr lang="en-US" sz="1600" b="1" dirty="0"/>
              <a:t>Performance </a:t>
            </a:r>
            <a:r>
              <a:rPr lang="en-US" sz="1600" b="1" dirty="0" smtClean="0"/>
              <a:t>(</a:t>
            </a:r>
            <a:r>
              <a:rPr lang="en-US" sz="1600" b="1" dirty="0" smtClean="0"/>
              <a:t>V.C.1.c</a:t>
            </a:r>
            <a:r>
              <a:rPr lang="en-US" sz="1600" b="1" dirty="0"/>
              <a:t>).(6).(d</a:t>
            </a:r>
            <a:r>
              <a:rPr lang="en-US" sz="1600" b="1" dirty="0" smtClean="0"/>
              <a:t>) </a:t>
            </a:r>
            <a:r>
              <a:rPr lang="en-US" sz="1600" dirty="0" smtClean="0"/>
              <a:t>and </a:t>
            </a:r>
            <a:r>
              <a:rPr lang="en-US" sz="1600" dirty="0"/>
              <a:t>sources of information (e.g., board examination performance, graduate placement, surveys of graduates and/or their employers or clinical settings</a:t>
            </a:r>
            <a:r>
              <a:rPr lang="en-US" sz="1600" dirty="0" smtClean="0"/>
              <a:t>).</a:t>
            </a:r>
          </a:p>
          <a:p>
            <a:pPr lvl="1"/>
            <a:endParaRPr lang="en-US" sz="1600" b="1" u="sng" dirty="0"/>
          </a:p>
          <a:p>
            <a:pPr lvl="1"/>
            <a:endParaRPr lang="en-US" sz="1600" b="1" u="sng" dirty="0"/>
          </a:p>
          <a:p>
            <a:r>
              <a:rPr lang="en-US" sz="1600" b="1" u="sng" dirty="0" smtClean="0"/>
              <a:t>Discussion </a:t>
            </a:r>
            <a:r>
              <a:rPr lang="en-US" sz="1600" b="1" u="sng" dirty="0"/>
              <a:t>items may include:</a:t>
            </a:r>
          </a:p>
          <a:p>
            <a:r>
              <a:rPr lang="en-US" sz="1600" b="1" dirty="0"/>
              <a:t> </a:t>
            </a:r>
            <a:endParaRPr lang="en-US" sz="1600" dirty="0"/>
          </a:p>
          <a:p>
            <a:pPr marL="342900" indent="-342900">
              <a:buFont typeface="+mj-lt"/>
              <a:buAutoNum type="arabicPeriod"/>
            </a:pPr>
            <a:r>
              <a:rPr lang="en-US" sz="1600" dirty="0"/>
              <a:t>Is the program meeting Board pass rate requirements for first time takers? If not, what changes were discussed by the PEC to improve in this area</a:t>
            </a:r>
            <a:r>
              <a:rPr lang="en-US" sz="1600" dirty="0" smtClean="0"/>
              <a:t>?</a:t>
            </a:r>
            <a:endParaRPr lang="en-US" sz="1600" dirty="0"/>
          </a:p>
        </p:txBody>
      </p:sp>
      <p:sp>
        <p:nvSpPr>
          <p:cNvPr id="8" name="Rectangle 7"/>
          <p:cNvSpPr/>
          <p:nvPr/>
        </p:nvSpPr>
        <p:spPr>
          <a:xfrm>
            <a:off x="2750414" y="4472930"/>
            <a:ext cx="6096000" cy="369332"/>
          </a:xfrm>
          <a:prstGeom prst="rect">
            <a:avLst/>
          </a:prstGeom>
        </p:spPr>
        <p:txBody>
          <a:bodyPr>
            <a:spAutoFit/>
          </a:bodyPr>
          <a:lstStyle/>
          <a:p>
            <a:r>
              <a:rPr lang="en-US" dirty="0"/>
              <a:t> </a:t>
            </a:r>
          </a:p>
        </p:txBody>
      </p:sp>
    </p:spTree>
    <p:extLst>
      <p:ext uri="{BB962C8B-B14F-4D97-AF65-F5344CB8AC3E}">
        <p14:creationId xmlns:p14="http://schemas.microsoft.com/office/powerpoint/2010/main" val="1755774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5702325"/>
            <a:ext cx="12192000" cy="794338"/>
          </a:xfrm>
          <a:prstGeom prst="rect">
            <a:avLst/>
          </a:prstGeom>
        </p:spPr>
      </p:pic>
      <p:sp>
        <p:nvSpPr>
          <p:cNvPr id="11" name="TextBox 10"/>
          <p:cNvSpPr txBox="1"/>
          <p:nvPr/>
        </p:nvSpPr>
        <p:spPr>
          <a:xfrm>
            <a:off x="0" y="0"/>
            <a:ext cx="12192000" cy="523220"/>
          </a:xfrm>
          <a:prstGeom prst="rect">
            <a:avLst/>
          </a:prstGeom>
          <a:gradFill>
            <a:gsLst>
              <a:gs pos="81000">
                <a:schemeClr val="bg1">
                  <a:lumMod val="50000"/>
                </a:schemeClr>
              </a:gs>
              <a:gs pos="0">
                <a:schemeClr val="tx1">
                  <a:lumMod val="85000"/>
                  <a:lumOff val="15000"/>
                </a:schemeClr>
              </a:gs>
              <a:gs pos="100000">
                <a:schemeClr val="bg1">
                  <a:lumMod val="65000"/>
                </a:schemeClr>
              </a:gs>
              <a:gs pos="100000">
                <a:schemeClr val="bg1">
                  <a:lumMod val="50000"/>
                </a:schemeClr>
              </a:gs>
            </a:gsLst>
            <a:lin ang="5400000" scaled="1"/>
          </a:gradFill>
        </p:spPr>
        <p:txBody>
          <a:bodyPr wrap="square" rtlCol="0">
            <a:spAutoFit/>
          </a:bodyPr>
          <a:lstStyle/>
          <a:p>
            <a:r>
              <a:rPr lang="en-US" sz="2800" b="1" dirty="0" smtClean="0">
                <a:solidFill>
                  <a:schemeClr val="bg1"/>
                </a:solidFill>
                <a:latin typeface="Georgia" panose="02040502050405020303" pitchFamily="18" charset="0"/>
                <a:cs typeface="Calibri" panose="020F0502020204030204" pitchFamily="34" charset="0"/>
              </a:rPr>
              <a:t>APE Q &amp; A Guide – Question 9: Evaluation Parameter 4</a:t>
            </a:r>
            <a:endParaRPr lang="en-US" sz="2400" dirty="0">
              <a:solidFill>
                <a:schemeClr val="bg1"/>
              </a:solidFill>
              <a:latin typeface="Georgia" panose="02040502050405020303" pitchFamily="18" charset="0"/>
              <a:cs typeface="Calibri" panose="020F0502020204030204" pitchFamily="34" charset="0"/>
            </a:endParaRPr>
          </a:p>
        </p:txBody>
      </p:sp>
      <p:sp>
        <p:nvSpPr>
          <p:cNvPr id="2" name="Rectangle 1"/>
          <p:cNvSpPr/>
          <p:nvPr/>
        </p:nvSpPr>
        <p:spPr>
          <a:xfrm>
            <a:off x="3048000" y="2228672"/>
            <a:ext cx="6096000" cy="338554"/>
          </a:xfrm>
          <a:prstGeom prst="rect">
            <a:avLst/>
          </a:prstGeom>
        </p:spPr>
        <p:txBody>
          <a:bodyPr>
            <a:spAutoFit/>
          </a:bodyPr>
          <a:lstStyle/>
          <a:p>
            <a:endParaRPr lang="en-US" sz="800" dirty="0">
              <a:latin typeface="Times New Roman" panose="02020603050405020304" pitchFamily="18" charset="0"/>
            </a:endParaRPr>
          </a:p>
          <a:p>
            <a:endParaRPr lang="en-US" sz="800" dirty="0">
              <a:latin typeface="Times New Roman" panose="02020603050405020304" pitchFamily="18" charset="0"/>
            </a:endParaRPr>
          </a:p>
        </p:txBody>
      </p:sp>
      <p:sp>
        <p:nvSpPr>
          <p:cNvPr id="8" name="Rectangle 7"/>
          <p:cNvSpPr/>
          <p:nvPr/>
        </p:nvSpPr>
        <p:spPr>
          <a:xfrm>
            <a:off x="2750414" y="4472930"/>
            <a:ext cx="6096000" cy="369332"/>
          </a:xfrm>
          <a:prstGeom prst="rect">
            <a:avLst/>
          </a:prstGeom>
        </p:spPr>
        <p:txBody>
          <a:bodyPr>
            <a:spAutoFit/>
          </a:bodyPr>
          <a:lstStyle/>
          <a:p>
            <a:r>
              <a:rPr lang="en-US" dirty="0"/>
              <a:t> </a:t>
            </a:r>
          </a:p>
        </p:txBody>
      </p:sp>
      <p:sp>
        <p:nvSpPr>
          <p:cNvPr id="9" name="Rectangle 8"/>
          <p:cNvSpPr/>
          <p:nvPr/>
        </p:nvSpPr>
        <p:spPr>
          <a:xfrm>
            <a:off x="105507" y="841167"/>
            <a:ext cx="11980985" cy="3816429"/>
          </a:xfrm>
          <a:prstGeom prst="rect">
            <a:avLst/>
          </a:prstGeom>
        </p:spPr>
        <p:txBody>
          <a:bodyPr wrap="square">
            <a:spAutoFit/>
          </a:bodyPr>
          <a:lstStyle/>
          <a:p>
            <a:r>
              <a:rPr lang="en-US" sz="1600" b="1" dirty="0" smtClean="0"/>
              <a:t>Evaluation </a:t>
            </a:r>
            <a:r>
              <a:rPr lang="en-US" sz="1600" b="1" dirty="0"/>
              <a:t>Parameter </a:t>
            </a:r>
            <a:r>
              <a:rPr lang="en-US" sz="1600" b="1" dirty="0" smtClean="0"/>
              <a:t>4</a:t>
            </a:r>
            <a:r>
              <a:rPr lang="en-US" sz="1600" b="1" dirty="0"/>
              <a:t>: Program Quality </a:t>
            </a:r>
            <a:r>
              <a:rPr lang="en-US" sz="1600" b="1" dirty="0" smtClean="0"/>
              <a:t>(</a:t>
            </a:r>
            <a:r>
              <a:rPr lang="en-US" sz="1600" b="1" dirty="0" smtClean="0"/>
              <a:t>V.C.1.c</a:t>
            </a:r>
            <a:r>
              <a:rPr lang="en-US" sz="1600" b="1" dirty="0"/>
              <a:t>) </a:t>
            </a:r>
            <a:r>
              <a:rPr lang="en-US" sz="1600" dirty="0" smtClean="0"/>
              <a:t>and </a:t>
            </a:r>
            <a:r>
              <a:rPr lang="en-US" sz="1600" dirty="0"/>
              <a:t>sources of information (e.g., assessments of program by residents/fellows and faculty members-internal survey and ACGME surveys, recruitment, institutional data on performance, review of citations, areas of improvement and any program responses, review of curriculum and rotation to determine relevance, presence of a system of evaluation and final formal evaluation, Duty hour compliance). (GME Consortium goals for survey compliance = 90% for Duty hour questions &lt;80% on all other survey </a:t>
            </a:r>
            <a:r>
              <a:rPr lang="en-US" sz="1600" dirty="0" smtClean="0"/>
              <a:t>questions)</a:t>
            </a:r>
          </a:p>
          <a:p>
            <a:endParaRPr lang="en-US" sz="1600" b="1" u="sng" dirty="0"/>
          </a:p>
          <a:p>
            <a:r>
              <a:rPr lang="en-US" sz="1600" b="1" u="sng" dirty="0" smtClean="0"/>
              <a:t>Discussion </a:t>
            </a:r>
            <a:r>
              <a:rPr lang="en-US" sz="1600" b="1" u="sng" dirty="0"/>
              <a:t>items may include:</a:t>
            </a:r>
          </a:p>
          <a:p>
            <a:pPr lvl="1"/>
            <a:r>
              <a:rPr lang="en-US" sz="1600" b="1" dirty="0"/>
              <a:t> </a:t>
            </a:r>
            <a:endParaRPr lang="en-US" sz="2000" dirty="0"/>
          </a:p>
          <a:p>
            <a:pPr marL="342900" indent="-342900">
              <a:buFont typeface="+mj-lt"/>
              <a:buAutoNum type="arabicPeriod"/>
            </a:pPr>
            <a:r>
              <a:rPr lang="en-US" sz="1600" dirty="0" smtClean="0"/>
              <a:t>The </a:t>
            </a:r>
            <a:r>
              <a:rPr lang="en-US" sz="1600" dirty="0"/>
              <a:t>sources of data included in program quality parameter are resources commonly used by programs to assess the program. For many years, GME has asked programs to respond to low survey compliance rates on the ACGME and Institutional Anonymous Surveys and respond to citations and Areas for Improvement (AFIs). Other resources the program collects to monitor the programs quality can also be included in the response to this parameter.</a:t>
            </a:r>
          </a:p>
          <a:p>
            <a:pPr marL="342900" indent="-342900">
              <a:buFont typeface="+mj-lt"/>
              <a:buAutoNum type="arabicPeriod"/>
            </a:pPr>
            <a:endParaRPr lang="en-US" sz="1600" dirty="0"/>
          </a:p>
          <a:p>
            <a:pPr marL="342900" indent="-342900">
              <a:buFont typeface="+mj-lt"/>
              <a:buAutoNum type="arabicPeriod"/>
            </a:pPr>
            <a:r>
              <a:rPr lang="en-US" sz="1600" dirty="0"/>
              <a:t>If a problem </a:t>
            </a:r>
            <a:r>
              <a:rPr lang="en-US" sz="1600" dirty="0" smtClean="0"/>
              <a:t>area </a:t>
            </a:r>
            <a:r>
              <a:rPr lang="en-US" sz="1600" dirty="0"/>
              <a:t>is identified, programs should include a plan to address the issues as well as how you will monitor compliance to ensure resolution of the problem.</a:t>
            </a:r>
          </a:p>
        </p:txBody>
      </p:sp>
    </p:spTree>
    <p:extLst>
      <p:ext uri="{BB962C8B-B14F-4D97-AF65-F5344CB8AC3E}">
        <p14:creationId xmlns:p14="http://schemas.microsoft.com/office/powerpoint/2010/main" val="21761700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5702325"/>
            <a:ext cx="12192000" cy="794338"/>
          </a:xfrm>
          <a:prstGeom prst="rect">
            <a:avLst/>
          </a:prstGeom>
        </p:spPr>
      </p:pic>
      <p:sp>
        <p:nvSpPr>
          <p:cNvPr id="11" name="TextBox 10"/>
          <p:cNvSpPr txBox="1"/>
          <p:nvPr/>
        </p:nvSpPr>
        <p:spPr>
          <a:xfrm>
            <a:off x="0" y="0"/>
            <a:ext cx="12192000" cy="523220"/>
          </a:xfrm>
          <a:prstGeom prst="rect">
            <a:avLst/>
          </a:prstGeom>
          <a:gradFill>
            <a:gsLst>
              <a:gs pos="81000">
                <a:schemeClr val="bg1">
                  <a:lumMod val="50000"/>
                </a:schemeClr>
              </a:gs>
              <a:gs pos="0">
                <a:schemeClr val="tx1">
                  <a:lumMod val="85000"/>
                  <a:lumOff val="15000"/>
                </a:schemeClr>
              </a:gs>
              <a:gs pos="100000">
                <a:schemeClr val="bg1">
                  <a:lumMod val="65000"/>
                </a:schemeClr>
              </a:gs>
              <a:gs pos="100000">
                <a:schemeClr val="bg1">
                  <a:lumMod val="50000"/>
                </a:schemeClr>
              </a:gs>
            </a:gsLst>
            <a:lin ang="5400000" scaled="1"/>
          </a:gradFill>
        </p:spPr>
        <p:txBody>
          <a:bodyPr wrap="square" rtlCol="0">
            <a:spAutoFit/>
          </a:bodyPr>
          <a:lstStyle/>
          <a:p>
            <a:r>
              <a:rPr lang="en-US" sz="2800" b="1" dirty="0" smtClean="0">
                <a:solidFill>
                  <a:schemeClr val="bg1"/>
                </a:solidFill>
                <a:latin typeface="Georgia" panose="02040502050405020303" pitchFamily="18" charset="0"/>
                <a:cs typeface="Calibri" panose="020F0502020204030204" pitchFamily="34" charset="0"/>
              </a:rPr>
              <a:t>APE Q &amp; A Guide – Question 10</a:t>
            </a:r>
            <a:endParaRPr lang="en-US" sz="2400" dirty="0">
              <a:solidFill>
                <a:schemeClr val="bg1"/>
              </a:solidFill>
              <a:latin typeface="Georgia" panose="02040502050405020303" pitchFamily="18" charset="0"/>
              <a:cs typeface="Calibri" panose="020F0502020204030204" pitchFamily="34" charset="0"/>
            </a:endParaRPr>
          </a:p>
        </p:txBody>
      </p:sp>
      <p:sp>
        <p:nvSpPr>
          <p:cNvPr id="2" name="Rectangle 1"/>
          <p:cNvSpPr/>
          <p:nvPr/>
        </p:nvSpPr>
        <p:spPr>
          <a:xfrm>
            <a:off x="3048000" y="2228672"/>
            <a:ext cx="6096000" cy="338554"/>
          </a:xfrm>
          <a:prstGeom prst="rect">
            <a:avLst/>
          </a:prstGeom>
        </p:spPr>
        <p:txBody>
          <a:bodyPr>
            <a:spAutoFit/>
          </a:bodyPr>
          <a:lstStyle/>
          <a:p>
            <a:endParaRPr lang="en-US" sz="800" dirty="0">
              <a:latin typeface="Times New Roman" panose="02020603050405020304" pitchFamily="18" charset="0"/>
            </a:endParaRPr>
          </a:p>
          <a:p>
            <a:endParaRPr lang="en-US" sz="800" dirty="0">
              <a:latin typeface="Times New Roman" panose="02020603050405020304" pitchFamily="18" charset="0"/>
            </a:endParaRPr>
          </a:p>
        </p:txBody>
      </p:sp>
      <p:sp>
        <p:nvSpPr>
          <p:cNvPr id="8" name="Rectangle 7"/>
          <p:cNvSpPr/>
          <p:nvPr/>
        </p:nvSpPr>
        <p:spPr>
          <a:xfrm>
            <a:off x="2750414" y="4472930"/>
            <a:ext cx="6096000" cy="369332"/>
          </a:xfrm>
          <a:prstGeom prst="rect">
            <a:avLst/>
          </a:prstGeom>
        </p:spPr>
        <p:txBody>
          <a:bodyPr>
            <a:spAutoFit/>
          </a:bodyPr>
          <a:lstStyle/>
          <a:p>
            <a:r>
              <a:rPr lang="en-US" dirty="0"/>
              <a:t> </a:t>
            </a:r>
          </a:p>
        </p:txBody>
      </p:sp>
      <p:sp>
        <p:nvSpPr>
          <p:cNvPr id="9" name="Rectangle 8"/>
          <p:cNvSpPr/>
          <p:nvPr/>
        </p:nvSpPr>
        <p:spPr>
          <a:xfrm>
            <a:off x="105507" y="859066"/>
            <a:ext cx="11980985" cy="2585323"/>
          </a:xfrm>
          <a:prstGeom prst="rect">
            <a:avLst/>
          </a:prstGeom>
        </p:spPr>
        <p:txBody>
          <a:bodyPr wrap="square">
            <a:spAutoFit/>
          </a:bodyPr>
          <a:lstStyle/>
          <a:p>
            <a:r>
              <a:rPr lang="en-US" sz="1600" b="1" u="sng" dirty="0"/>
              <a:t>Involvement in Patient Safety and Quality Improvement Initiatives</a:t>
            </a:r>
          </a:p>
          <a:p>
            <a:r>
              <a:rPr lang="en-US" sz="1600" dirty="0"/>
              <a:t>Please include a summary of the discussion describing trainee and faculty participation in:</a:t>
            </a:r>
          </a:p>
          <a:p>
            <a:endParaRPr lang="en-US" dirty="0" smtClean="0"/>
          </a:p>
          <a:p>
            <a:pPr marL="742950" lvl="1" indent="-285750">
              <a:buFont typeface="Arial" panose="020B0604020202020204" pitchFamily="34" charset="0"/>
              <a:buChar char="•"/>
            </a:pPr>
            <a:r>
              <a:rPr lang="en-US" sz="1600" b="1" dirty="0"/>
              <a:t>Event reviews </a:t>
            </a:r>
            <a:r>
              <a:rPr lang="en-US" sz="1600" dirty="0"/>
              <a:t>- If the program’s percent attendance is below the top quartile, provide a statement on how the program will increase their percent attendance</a:t>
            </a:r>
          </a:p>
          <a:p>
            <a:endParaRPr lang="en-US" sz="1600" dirty="0"/>
          </a:p>
          <a:p>
            <a:pPr marL="742950" lvl="1" indent="-285750">
              <a:buFont typeface="Arial" panose="020B0604020202020204" pitchFamily="34" charset="0"/>
              <a:buChar char="•"/>
            </a:pPr>
            <a:r>
              <a:rPr lang="en-US" sz="1600" b="1" dirty="0"/>
              <a:t>Education on how to report patient safety events </a:t>
            </a:r>
            <a:r>
              <a:rPr lang="en-US" sz="1600" dirty="0"/>
              <a:t>- If the program’s error reporting index is below top quartile, provide a statement on how the program will increase their error reporting </a:t>
            </a:r>
            <a:r>
              <a:rPr lang="en-US" sz="1600" dirty="0" smtClean="0"/>
              <a:t>index.</a:t>
            </a:r>
          </a:p>
          <a:p>
            <a:pPr marL="742950" lvl="1" indent="-285750">
              <a:buFont typeface="Arial" panose="020B0604020202020204" pitchFamily="34" charset="0"/>
              <a:buChar char="•"/>
            </a:pPr>
            <a:endParaRPr lang="en-US" sz="1600" dirty="0"/>
          </a:p>
          <a:p>
            <a:pPr lvl="1"/>
            <a:r>
              <a:rPr lang="en-US" sz="1600" smtClean="0"/>
              <a:t>Note:  % </a:t>
            </a:r>
            <a:r>
              <a:rPr lang="en-US" sz="1600" dirty="0" smtClean="0"/>
              <a:t>attendance at debriefs, # of error reports and error reporting index are benchmarked using </a:t>
            </a:r>
            <a:r>
              <a:rPr lang="en-US" sz="1600" smtClean="0"/>
              <a:t>institutional data.</a:t>
            </a:r>
            <a:endParaRPr lang="en-US" sz="1600" b="1" u="sng" dirty="0"/>
          </a:p>
        </p:txBody>
      </p:sp>
    </p:spTree>
    <p:extLst>
      <p:ext uri="{BB962C8B-B14F-4D97-AF65-F5344CB8AC3E}">
        <p14:creationId xmlns:p14="http://schemas.microsoft.com/office/powerpoint/2010/main" val="37026404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5702325"/>
            <a:ext cx="12192000" cy="794338"/>
          </a:xfrm>
          <a:prstGeom prst="rect">
            <a:avLst/>
          </a:prstGeom>
        </p:spPr>
      </p:pic>
      <p:sp>
        <p:nvSpPr>
          <p:cNvPr id="11" name="TextBox 10"/>
          <p:cNvSpPr txBox="1"/>
          <p:nvPr/>
        </p:nvSpPr>
        <p:spPr>
          <a:xfrm>
            <a:off x="0" y="0"/>
            <a:ext cx="12192000" cy="523220"/>
          </a:xfrm>
          <a:prstGeom prst="rect">
            <a:avLst/>
          </a:prstGeom>
          <a:gradFill>
            <a:gsLst>
              <a:gs pos="81000">
                <a:schemeClr val="bg1">
                  <a:lumMod val="50000"/>
                </a:schemeClr>
              </a:gs>
              <a:gs pos="0">
                <a:schemeClr val="tx1">
                  <a:lumMod val="85000"/>
                  <a:lumOff val="15000"/>
                </a:schemeClr>
              </a:gs>
              <a:gs pos="100000">
                <a:schemeClr val="bg1">
                  <a:lumMod val="65000"/>
                </a:schemeClr>
              </a:gs>
              <a:gs pos="100000">
                <a:schemeClr val="bg1">
                  <a:lumMod val="50000"/>
                </a:schemeClr>
              </a:gs>
            </a:gsLst>
            <a:lin ang="5400000" scaled="1"/>
          </a:gradFill>
        </p:spPr>
        <p:txBody>
          <a:bodyPr wrap="square" rtlCol="0">
            <a:spAutoFit/>
          </a:bodyPr>
          <a:lstStyle/>
          <a:p>
            <a:r>
              <a:rPr lang="en-US" sz="2800" b="1" dirty="0" smtClean="0">
                <a:solidFill>
                  <a:schemeClr val="bg1"/>
                </a:solidFill>
                <a:latin typeface="Georgia" panose="02040502050405020303" pitchFamily="18" charset="0"/>
                <a:cs typeface="Calibri" panose="020F0502020204030204" pitchFamily="34" charset="0"/>
              </a:rPr>
              <a:t>APE Q &amp; A Guide – Question 10.1</a:t>
            </a:r>
            <a:endParaRPr lang="en-US" sz="2400" dirty="0">
              <a:solidFill>
                <a:schemeClr val="bg1"/>
              </a:solidFill>
              <a:latin typeface="Georgia" panose="02040502050405020303" pitchFamily="18" charset="0"/>
              <a:cs typeface="Calibri" panose="020F0502020204030204" pitchFamily="34" charset="0"/>
            </a:endParaRPr>
          </a:p>
        </p:txBody>
      </p:sp>
      <p:sp>
        <p:nvSpPr>
          <p:cNvPr id="2" name="Rectangle 1"/>
          <p:cNvSpPr/>
          <p:nvPr/>
        </p:nvSpPr>
        <p:spPr>
          <a:xfrm>
            <a:off x="3048000" y="2228672"/>
            <a:ext cx="6096000" cy="338554"/>
          </a:xfrm>
          <a:prstGeom prst="rect">
            <a:avLst/>
          </a:prstGeom>
        </p:spPr>
        <p:txBody>
          <a:bodyPr>
            <a:spAutoFit/>
          </a:bodyPr>
          <a:lstStyle/>
          <a:p>
            <a:endParaRPr lang="en-US" sz="800" dirty="0">
              <a:latin typeface="Times New Roman" panose="02020603050405020304" pitchFamily="18" charset="0"/>
            </a:endParaRPr>
          </a:p>
          <a:p>
            <a:endParaRPr lang="en-US" sz="800" dirty="0">
              <a:latin typeface="Times New Roman" panose="02020603050405020304" pitchFamily="18" charset="0"/>
            </a:endParaRPr>
          </a:p>
        </p:txBody>
      </p:sp>
      <p:sp>
        <p:nvSpPr>
          <p:cNvPr id="8" name="Rectangle 7"/>
          <p:cNvSpPr/>
          <p:nvPr/>
        </p:nvSpPr>
        <p:spPr>
          <a:xfrm>
            <a:off x="2750414" y="4472930"/>
            <a:ext cx="6096000" cy="369332"/>
          </a:xfrm>
          <a:prstGeom prst="rect">
            <a:avLst/>
          </a:prstGeom>
        </p:spPr>
        <p:txBody>
          <a:bodyPr>
            <a:spAutoFit/>
          </a:bodyPr>
          <a:lstStyle/>
          <a:p>
            <a:r>
              <a:rPr lang="en-US" dirty="0"/>
              <a:t> </a:t>
            </a:r>
          </a:p>
        </p:txBody>
      </p:sp>
      <p:sp>
        <p:nvSpPr>
          <p:cNvPr id="9" name="Rectangle 8"/>
          <p:cNvSpPr/>
          <p:nvPr/>
        </p:nvSpPr>
        <p:spPr>
          <a:xfrm>
            <a:off x="105507" y="859066"/>
            <a:ext cx="11980985" cy="3354765"/>
          </a:xfrm>
          <a:prstGeom prst="rect">
            <a:avLst/>
          </a:prstGeom>
        </p:spPr>
        <p:txBody>
          <a:bodyPr wrap="square">
            <a:spAutoFit/>
          </a:bodyPr>
          <a:lstStyle/>
          <a:p>
            <a:r>
              <a:rPr lang="en-US" sz="1600" b="1" u="sng" dirty="0"/>
              <a:t>Please comment on trainee and faculty participation on the following:</a:t>
            </a:r>
          </a:p>
          <a:p>
            <a:endParaRPr lang="en-US" sz="1600" dirty="0"/>
          </a:p>
          <a:p>
            <a:pPr marL="742950" lvl="1" indent="-285750">
              <a:buFont typeface="Arial" panose="020B0604020202020204" pitchFamily="34" charset="0"/>
              <a:buChar char="•"/>
            </a:pPr>
            <a:r>
              <a:rPr lang="en-US" sz="1600" dirty="0" smtClean="0"/>
              <a:t>Instruction </a:t>
            </a:r>
            <a:r>
              <a:rPr lang="en-US" sz="1600" dirty="0"/>
              <a:t>in the identification of healthcare disparities</a:t>
            </a:r>
          </a:p>
          <a:p>
            <a:pPr marL="742950" lvl="1" indent="-285750">
              <a:buFont typeface="Arial" panose="020B0604020202020204" pitchFamily="34" charset="0"/>
              <a:buChar char="•"/>
            </a:pPr>
            <a:r>
              <a:rPr lang="en-US" sz="1600" dirty="0" smtClean="0"/>
              <a:t>Quality </a:t>
            </a:r>
            <a:r>
              <a:rPr lang="en-US" sz="1600" dirty="0"/>
              <a:t>Improvement methods</a:t>
            </a:r>
          </a:p>
          <a:p>
            <a:pPr marL="742950" lvl="1" indent="-285750">
              <a:buFont typeface="Arial" panose="020B0604020202020204" pitchFamily="34" charset="0"/>
              <a:buChar char="•"/>
            </a:pPr>
            <a:r>
              <a:rPr lang="en-US" sz="1600" dirty="0" smtClean="0"/>
              <a:t>QI </a:t>
            </a:r>
            <a:r>
              <a:rPr lang="en-US" sz="1600" dirty="0"/>
              <a:t>projects</a:t>
            </a:r>
          </a:p>
          <a:p>
            <a:pPr marL="742950" lvl="1" indent="-285750">
              <a:buFont typeface="Arial" panose="020B0604020202020204" pitchFamily="34" charset="0"/>
              <a:buChar char="•"/>
            </a:pPr>
            <a:r>
              <a:rPr lang="en-US" sz="1600" dirty="0" smtClean="0"/>
              <a:t>M&amp;M</a:t>
            </a:r>
            <a:endParaRPr lang="en-US" sz="1600" dirty="0"/>
          </a:p>
          <a:p>
            <a:pPr marL="742950" lvl="1" indent="-285750">
              <a:buFont typeface="Arial" panose="020B0604020202020204" pitchFamily="34" charset="0"/>
              <a:buChar char="•"/>
            </a:pPr>
            <a:r>
              <a:rPr lang="en-US" sz="1600" dirty="0" smtClean="0"/>
              <a:t>Education </a:t>
            </a:r>
            <a:r>
              <a:rPr lang="en-US" sz="1600" dirty="0"/>
              <a:t>regarding hospital’s Quality Improvement goals</a:t>
            </a:r>
          </a:p>
          <a:p>
            <a:pPr marL="742950" lvl="1" indent="-285750">
              <a:buFont typeface="Arial" panose="020B0604020202020204" pitchFamily="34" charset="0"/>
              <a:buChar char="•"/>
            </a:pPr>
            <a:r>
              <a:rPr lang="en-US" sz="1600" dirty="0" smtClean="0"/>
              <a:t>QI </a:t>
            </a:r>
            <a:r>
              <a:rPr lang="en-US" sz="1600" dirty="0"/>
              <a:t>data shared with faculty and trainees about their patients and about the department as a whole</a:t>
            </a:r>
          </a:p>
          <a:p>
            <a:pPr marL="742950" lvl="1" indent="-285750">
              <a:buFont typeface="Arial" panose="020B0604020202020204" pitchFamily="34" charset="0"/>
              <a:buChar char="•"/>
            </a:pPr>
            <a:r>
              <a:rPr lang="en-US" sz="1600" dirty="0" smtClean="0"/>
              <a:t>Any </a:t>
            </a:r>
            <a:r>
              <a:rPr lang="en-US" sz="1600" dirty="0"/>
              <a:t>other Safety or Quality </a:t>
            </a:r>
            <a:r>
              <a:rPr lang="en-US" sz="1600" dirty="0" smtClean="0"/>
              <a:t>topics</a:t>
            </a:r>
          </a:p>
          <a:p>
            <a:endParaRPr lang="en-US" sz="1600" dirty="0"/>
          </a:p>
          <a:p>
            <a:pPr marL="285750" indent="-285750">
              <a:buFont typeface="Arial" panose="020B0604020202020204" pitchFamily="34" charset="0"/>
              <a:buChar char="•"/>
            </a:pPr>
            <a:r>
              <a:rPr lang="en-US" sz="1600" dirty="0"/>
              <a:t>Programs may set their own standard for attendance at the educational meetings above. The feedback will be used to determine how active faculty and trainees are in these educational activities.</a:t>
            </a:r>
          </a:p>
          <a:p>
            <a:endParaRPr lang="en-US" sz="1600" dirty="0"/>
          </a:p>
        </p:txBody>
      </p:sp>
    </p:spTree>
    <p:extLst>
      <p:ext uri="{BB962C8B-B14F-4D97-AF65-F5344CB8AC3E}">
        <p14:creationId xmlns:p14="http://schemas.microsoft.com/office/powerpoint/2010/main" val="3854314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5702325"/>
            <a:ext cx="12192000" cy="794338"/>
          </a:xfrm>
          <a:prstGeom prst="rect">
            <a:avLst/>
          </a:prstGeom>
        </p:spPr>
      </p:pic>
      <p:sp>
        <p:nvSpPr>
          <p:cNvPr id="11" name="TextBox 10"/>
          <p:cNvSpPr txBox="1"/>
          <p:nvPr/>
        </p:nvSpPr>
        <p:spPr>
          <a:xfrm>
            <a:off x="0" y="0"/>
            <a:ext cx="12192000" cy="523220"/>
          </a:xfrm>
          <a:prstGeom prst="rect">
            <a:avLst/>
          </a:prstGeom>
          <a:gradFill>
            <a:gsLst>
              <a:gs pos="81000">
                <a:schemeClr val="bg1">
                  <a:lumMod val="50000"/>
                </a:schemeClr>
              </a:gs>
              <a:gs pos="0">
                <a:schemeClr val="tx1">
                  <a:lumMod val="85000"/>
                  <a:lumOff val="15000"/>
                </a:schemeClr>
              </a:gs>
              <a:gs pos="100000">
                <a:schemeClr val="bg1">
                  <a:lumMod val="65000"/>
                </a:schemeClr>
              </a:gs>
              <a:gs pos="100000">
                <a:schemeClr val="bg1">
                  <a:lumMod val="50000"/>
                </a:schemeClr>
              </a:gs>
            </a:gsLst>
            <a:lin ang="5400000" scaled="1"/>
          </a:gradFill>
        </p:spPr>
        <p:txBody>
          <a:bodyPr wrap="square" rtlCol="0">
            <a:spAutoFit/>
          </a:bodyPr>
          <a:lstStyle/>
          <a:p>
            <a:r>
              <a:rPr lang="en-US" sz="2800" b="1" dirty="0">
                <a:solidFill>
                  <a:schemeClr val="bg1"/>
                </a:solidFill>
                <a:latin typeface="Georgia" panose="02040502050405020303" pitchFamily="18" charset="0"/>
                <a:cs typeface="Calibri" panose="020F0502020204030204" pitchFamily="34" charset="0"/>
              </a:rPr>
              <a:t>APE Q &amp; A Guide – Question 11</a:t>
            </a:r>
            <a:endParaRPr lang="en-US" sz="2400" dirty="0">
              <a:solidFill>
                <a:schemeClr val="bg1"/>
              </a:solidFill>
              <a:latin typeface="Georgia" panose="02040502050405020303" pitchFamily="18" charset="0"/>
              <a:cs typeface="Calibri" panose="020F0502020204030204" pitchFamily="34" charset="0"/>
            </a:endParaRPr>
          </a:p>
        </p:txBody>
      </p:sp>
      <p:sp>
        <p:nvSpPr>
          <p:cNvPr id="2" name="Rectangle 1"/>
          <p:cNvSpPr/>
          <p:nvPr/>
        </p:nvSpPr>
        <p:spPr>
          <a:xfrm>
            <a:off x="3048000" y="2228672"/>
            <a:ext cx="6096000" cy="338554"/>
          </a:xfrm>
          <a:prstGeom prst="rect">
            <a:avLst/>
          </a:prstGeom>
        </p:spPr>
        <p:txBody>
          <a:bodyPr>
            <a:spAutoFit/>
          </a:bodyPr>
          <a:lstStyle/>
          <a:p>
            <a:endParaRPr lang="en-US" sz="800" dirty="0">
              <a:latin typeface="Times New Roman" panose="02020603050405020304" pitchFamily="18" charset="0"/>
            </a:endParaRPr>
          </a:p>
          <a:p>
            <a:endParaRPr lang="en-US" sz="800" dirty="0">
              <a:latin typeface="Times New Roman" panose="02020603050405020304" pitchFamily="18" charset="0"/>
            </a:endParaRPr>
          </a:p>
        </p:txBody>
      </p:sp>
      <p:sp>
        <p:nvSpPr>
          <p:cNvPr id="8" name="Rectangle 7"/>
          <p:cNvSpPr/>
          <p:nvPr/>
        </p:nvSpPr>
        <p:spPr>
          <a:xfrm>
            <a:off x="2750414" y="4472930"/>
            <a:ext cx="6096000" cy="369332"/>
          </a:xfrm>
          <a:prstGeom prst="rect">
            <a:avLst/>
          </a:prstGeom>
        </p:spPr>
        <p:txBody>
          <a:bodyPr>
            <a:spAutoFit/>
          </a:bodyPr>
          <a:lstStyle/>
          <a:p>
            <a:r>
              <a:rPr lang="en-US" dirty="0"/>
              <a:t> </a:t>
            </a:r>
          </a:p>
        </p:txBody>
      </p:sp>
      <p:sp>
        <p:nvSpPr>
          <p:cNvPr id="9" name="Rectangle 8"/>
          <p:cNvSpPr/>
          <p:nvPr/>
        </p:nvSpPr>
        <p:spPr>
          <a:xfrm>
            <a:off x="105507" y="859066"/>
            <a:ext cx="11980985" cy="3385542"/>
          </a:xfrm>
          <a:prstGeom prst="rect">
            <a:avLst/>
          </a:prstGeom>
        </p:spPr>
        <p:txBody>
          <a:bodyPr wrap="square">
            <a:spAutoFit/>
          </a:bodyPr>
          <a:lstStyle/>
          <a:p>
            <a:pPr lvl="0"/>
            <a:r>
              <a:rPr lang="en-US" b="1" dirty="0"/>
              <a:t>What program changes are being made in response to the Mayo Well-being Index and ACGME wellbeing data provided in the score card sent by GME?</a:t>
            </a:r>
            <a:endParaRPr lang="en-US" dirty="0"/>
          </a:p>
          <a:p>
            <a:endParaRPr lang="en-US" dirty="0"/>
          </a:p>
          <a:p>
            <a:pPr marL="285750" indent="-285750">
              <a:buFont typeface="Arial" panose="020B0604020202020204" pitchFamily="34" charset="0"/>
              <a:buChar char="•"/>
            </a:pPr>
            <a:r>
              <a:rPr lang="en-US" sz="1600" dirty="0"/>
              <a:t>If &gt; 5 of your trainees participated in the Mayo WBI last fall, you would have received a report with your mean Mayo WBI scores and a comparison to your specialty mean WBI nationally. You also received data about the percent of trainees in your program with high distress scores (score &gt; 5, which is associated with multiple adverse outcomes). If you did not receive a report, you did not have enough trainees participate in the Mayo WBI. If you are a smaller specialty training program, you may have received a report that grouped your trainees with other trainees (e.g. multiple IM specialties may have been grouped together). We ask that you look at this data and consider any programmatic changes that might help to improve trainee well-being.</a:t>
            </a:r>
          </a:p>
          <a:p>
            <a:endParaRPr lang="en-US" sz="1600" dirty="0"/>
          </a:p>
          <a:p>
            <a:pPr marL="285750" indent="-285750">
              <a:buFont typeface="Arial" panose="020B0604020202020204" pitchFamily="34" charset="0"/>
              <a:buChar char="•"/>
            </a:pPr>
            <a:r>
              <a:rPr lang="en-US" sz="1600" dirty="0"/>
              <a:t>If you are an ACGME accredited program, you also have access to your program’s ACGME well-being survey and to your specialty’s survey data. We ask that you look at this data and consider areas that may benefit from attention.</a:t>
            </a:r>
          </a:p>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1708512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5702325"/>
            <a:ext cx="12192000" cy="794338"/>
          </a:xfrm>
          <a:prstGeom prst="rect">
            <a:avLst/>
          </a:prstGeom>
        </p:spPr>
      </p:pic>
      <p:sp>
        <p:nvSpPr>
          <p:cNvPr id="11" name="TextBox 10"/>
          <p:cNvSpPr txBox="1"/>
          <p:nvPr/>
        </p:nvSpPr>
        <p:spPr>
          <a:xfrm>
            <a:off x="0" y="0"/>
            <a:ext cx="12192000" cy="523220"/>
          </a:xfrm>
          <a:prstGeom prst="rect">
            <a:avLst/>
          </a:prstGeom>
          <a:gradFill>
            <a:gsLst>
              <a:gs pos="81000">
                <a:schemeClr val="bg1">
                  <a:lumMod val="50000"/>
                </a:schemeClr>
              </a:gs>
              <a:gs pos="0">
                <a:schemeClr val="tx1">
                  <a:lumMod val="85000"/>
                  <a:lumOff val="15000"/>
                </a:schemeClr>
              </a:gs>
              <a:gs pos="100000">
                <a:schemeClr val="bg1">
                  <a:lumMod val="65000"/>
                </a:schemeClr>
              </a:gs>
              <a:gs pos="100000">
                <a:schemeClr val="bg1">
                  <a:lumMod val="50000"/>
                </a:schemeClr>
              </a:gs>
            </a:gsLst>
            <a:lin ang="5400000" scaled="1"/>
          </a:gradFill>
        </p:spPr>
        <p:txBody>
          <a:bodyPr wrap="square" rtlCol="0">
            <a:spAutoFit/>
          </a:bodyPr>
          <a:lstStyle/>
          <a:p>
            <a:r>
              <a:rPr lang="en-US" sz="2800" b="1" dirty="0">
                <a:solidFill>
                  <a:schemeClr val="bg1"/>
                </a:solidFill>
                <a:latin typeface="Georgia" panose="02040502050405020303" pitchFamily="18" charset="0"/>
                <a:cs typeface="Calibri" panose="020F0502020204030204" pitchFamily="34" charset="0"/>
              </a:rPr>
              <a:t>APE Q &amp; A Guide – Question 12</a:t>
            </a:r>
            <a:endParaRPr lang="en-US" sz="2400" dirty="0">
              <a:solidFill>
                <a:schemeClr val="bg1"/>
              </a:solidFill>
              <a:latin typeface="Georgia" panose="02040502050405020303" pitchFamily="18" charset="0"/>
              <a:cs typeface="Calibri" panose="020F0502020204030204" pitchFamily="34" charset="0"/>
            </a:endParaRPr>
          </a:p>
        </p:txBody>
      </p:sp>
      <p:sp>
        <p:nvSpPr>
          <p:cNvPr id="2" name="Rectangle 1"/>
          <p:cNvSpPr/>
          <p:nvPr/>
        </p:nvSpPr>
        <p:spPr>
          <a:xfrm>
            <a:off x="3048000" y="2228672"/>
            <a:ext cx="6096000" cy="338554"/>
          </a:xfrm>
          <a:prstGeom prst="rect">
            <a:avLst/>
          </a:prstGeom>
        </p:spPr>
        <p:txBody>
          <a:bodyPr>
            <a:spAutoFit/>
          </a:bodyPr>
          <a:lstStyle/>
          <a:p>
            <a:endParaRPr lang="en-US" sz="800" dirty="0">
              <a:latin typeface="Times New Roman" panose="02020603050405020304" pitchFamily="18" charset="0"/>
            </a:endParaRPr>
          </a:p>
          <a:p>
            <a:endParaRPr lang="en-US" sz="800" dirty="0">
              <a:latin typeface="Times New Roman" panose="02020603050405020304" pitchFamily="18" charset="0"/>
            </a:endParaRPr>
          </a:p>
        </p:txBody>
      </p:sp>
      <p:sp>
        <p:nvSpPr>
          <p:cNvPr id="8" name="Rectangle 7"/>
          <p:cNvSpPr/>
          <p:nvPr/>
        </p:nvSpPr>
        <p:spPr>
          <a:xfrm>
            <a:off x="2750414" y="4472930"/>
            <a:ext cx="6096000" cy="369332"/>
          </a:xfrm>
          <a:prstGeom prst="rect">
            <a:avLst/>
          </a:prstGeom>
        </p:spPr>
        <p:txBody>
          <a:bodyPr>
            <a:spAutoFit/>
          </a:bodyPr>
          <a:lstStyle/>
          <a:p>
            <a:r>
              <a:rPr lang="en-US" dirty="0"/>
              <a:t> </a:t>
            </a:r>
          </a:p>
        </p:txBody>
      </p:sp>
      <p:sp>
        <p:nvSpPr>
          <p:cNvPr id="9" name="Rectangle 8"/>
          <p:cNvSpPr/>
          <p:nvPr/>
        </p:nvSpPr>
        <p:spPr>
          <a:xfrm>
            <a:off x="105507" y="859066"/>
            <a:ext cx="11980985" cy="3046988"/>
          </a:xfrm>
          <a:prstGeom prst="rect">
            <a:avLst/>
          </a:prstGeom>
        </p:spPr>
        <p:txBody>
          <a:bodyPr wrap="square">
            <a:spAutoFit/>
          </a:bodyPr>
          <a:lstStyle/>
          <a:p>
            <a:pPr lvl="0"/>
            <a:r>
              <a:rPr lang="en-US" sz="1600" b="1" dirty="0"/>
              <a:t>Please comment on the following topics related to your current or planned Wellness initiatives:</a:t>
            </a:r>
          </a:p>
          <a:p>
            <a:r>
              <a:rPr lang="en-US" sz="1600" b="1" dirty="0"/>
              <a:t> </a:t>
            </a:r>
            <a:endParaRPr lang="en-US" sz="1600" dirty="0"/>
          </a:p>
          <a:p>
            <a:pPr marL="742950" lvl="1" indent="-285750">
              <a:buFont typeface="Arial" panose="020B0604020202020204" pitchFamily="34" charset="0"/>
              <a:buChar char="•"/>
            </a:pPr>
            <a:r>
              <a:rPr lang="en-US" sz="1600" dirty="0"/>
              <a:t>Curriculum to address fatigue mitigation, burnout, mental health and suicidality, and substance abuse</a:t>
            </a:r>
          </a:p>
          <a:p>
            <a:pPr marL="742950" lvl="1" indent="-285750">
              <a:buFont typeface="Arial" panose="020B0604020202020204" pitchFamily="34" charset="0"/>
              <a:buChar char="•"/>
            </a:pPr>
            <a:r>
              <a:rPr lang="en-US" sz="1600" dirty="0"/>
              <a:t>Process for including trainee well-being in trainee assessments and goal setting</a:t>
            </a:r>
          </a:p>
          <a:p>
            <a:pPr marL="742950" lvl="1" indent="-285750">
              <a:buFont typeface="Arial" panose="020B0604020202020204" pitchFamily="34" charset="0"/>
              <a:buChar char="•"/>
            </a:pPr>
            <a:r>
              <a:rPr lang="en-US" sz="1600" dirty="0"/>
              <a:t>Mechanism for identifying trainees involved in adverse events for referral to </a:t>
            </a:r>
            <a:r>
              <a:rPr lang="en-US" sz="1600" dirty="0">
                <a:hlinkClick r:id="rId4"/>
              </a:rPr>
              <a:t>clinician peer support </a:t>
            </a:r>
            <a:endParaRPr lang="en-US" sz="1600" dirty="0"/>
          </a:p>
          <a:p>
            <a:pPr marL="742950" lvl="1" indent="-285750">
              <a:buFont typeface="Arial" panose="020B0604020202020204" pitchFamily="34" charset="0"/>
              <a:buChar char="•"/>
            </a:pPr>
            <a:r>
              <a:rPr lang="en-US" sz="1600" dirty="0"/>
              <a:t>Process for monitoring workload and non-MD obligations and any planned changes to address challenges.</a:t>
            </a:r>
          </a:p>
          <a:p>
            <a:pPr marL="742950" lvl="1" indent="-285750">
              <a:buFont typeface="Arial" panose="020B0604020202020204" pitchFamily="34" charset="0"/>
              <a:buChar char="•"/>
            </a:pPr>
            <a:r>
              <a:rPr lang="en-US" sz="1600" dirty="0"/>
              <a:t>Presence of a mentoring or coaching program that addresses well-being</a:t>
            </a:r>
          </a:p>
          <a:p>
            <a:endParaRPr lang="en-US" sz="1600" dirty="0"/>
          </a:p>
          <a:p>
            <a:pPr marL="285750" indent="-285750">
              <a:buFont typeface="Arial" panose="020B0604020202020204" pitchFamily="34" charset="0"/>
              <a:buChar char="•"/>
            </a:pPr>
            <a:r>
              <a:rPr lang="en-US" sz="1600" dirty="0"/>
              <a:t>Programs can review the </a:t>
            </a:r>
            <a:r>
              <a:rPr lang="en-US" sz="1600" dirty="0">
                <a:hlinkClick r:id="rId5"/>
              </a:rPr>
              <a:t>Best Practices Guide for Supporting Trainee Well-being </a:t>
            </a:r>
            <a:r>
              <a:rPr lang="en-US" sz="1600" dirty="0"/>
              <a:t>for additional information on these topics. We are interested in learning what you already have in place and what you are planning to change related to these topics. Please feel free to share things that are working well so that we can share these practices with other program </a:t>
            </a:r>
            <a:r>
              <a:rPr lang="en-US" sz="1600"/>
              <a:t>when appropriate. </a:t>
            </a:r>
            <a:endParaRPr lang="en-US" sz="1600" dirty="0"/>
          </a:p>
          <a:p>
            <a:endParaRPr lang="en-US" sz="1600" dirty="0"/>
          </a:p>
        </p:txBody>
      </p:sp>
    </p:spTree>
    <p:extLst>
      <p:ext uri="{BB962C8B-B14F-4D97-AF65-F5344CB8AC3E}">
        <p14:creationId xmlns:p14="http://schemas.microsoft.com/office/powerpoint/2010/main" val="4121478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5702325"/>
            <a:ext cx="12192000" cy="794338"/>
          </a:xfrm>
          <a:prstGeom prst="rect">
            <a:avLst/>
          </a:prstGeom>
        </p:spPr>
      </p:pic>
      <p:sp>
        <p:nvSpPr>
          <p:cNvPr id="11" name="TextBox 10"/>
          <p:cNvSpPr txBox="1"/>
          <p:nvPr/>
        </p:nvSpPr>
        <p:spPr>
          <a:xfrm>
            <a:off x="0" y="0"/>
            <a:ext cx="12192000" cy="523220"/>
          </a:xfrm>
          <a:prstGeom prst="rect">
            <a:avLst/>
          </a:prstGeom>
          <a:gradFill>
            <a:gsLst>
              <a:gs pos="81000">
                <a:schemeClr val="bg1">
                  <a:lumMod val="50000"/>
                </a:schemeClr>
              </a:gs>
              <a:gs pos="0">
                <a:schemeClr val="tx1">
                  <a:lumMod val="85000"/>
                  <a:lumOff val="15000"/>
                </a:schemeClr>
              </a:gs>
              <a:gs pos="100000">
                <a:schemeClr val="bg1">
                  <a:lumMod val="65000"/>
                </a:schemeClr>
              </a:gs>
              <a:gs pos="100000">
                <a:schemeClr val="bg1">
                  <a:lumMod val="50000"/>
                </a:schemeClr>
              </a:gs>
            </a:gsLst>
            <a:lin ang="5400000" scaled="1"/>
          </a:gradFill>
        </p:spPr>
        <p:txBody>
          <a:bodyPr wrap="square" rtlCol="0">
            <a:spAutoFit/>
          </a:bodyPr>
          <a:lstStyle/>
          <a:p>
            <a:r>
              <a:rPr lang="en-US" sz="2800" b="1" dirty="0" smtClean="0">
                <a:solidFill>
                  <a:schemeClr val="bg1"/>
                </a:solidFill>
                <a:latin typeface="Georgia" panose="02040502050405020303" pitchFamily="18" charset="0"/>
                <a:cs typeface="Calibri" panose="020F0502020204030204" pitchFamily="34" charset="0"/>
              </a:rPr>
              <a:t>APE Q &amp; A Guide – Question 14</a:t>
            </a:r>
            <a:endParaRPr lang="en-US" sz="2400" dirty="0">
              <a:solidFill>
                <a:schemeClr val="bg1"/>
              </a:solidFill>
              <a:latin typeface="Georgia" panose="02040502050405020303" pitchFamily="18" charset="0"/>
              <a:cs typeface="Calibri" panose="020F0502020204030204" pitchFamily="34" charset="0"/>
            </a:endParaRPr>
          </a:p>
        </p:txBody>
      </p:sp>
      <p:sp>
        <p:nvSpPr>
          <p:cNvPr id="2" name="Rectangle 1"/>
          <p:cNvSpPr/>
          <p:nvPr/>
        </p:nvSpPr>
        <p:spPr>
          <a:xfrm>
            <a:off x="3048000" y="2228672"/>
            <a:ext cx="6096000" cy="338554"/>
          </a:xfrm>
          <a:prstGeom prst="rect">
            <a:avLst/>
          </a:prstGeom>
        </p:spPr>
        <p:txBody>
          <a:bodyPr>
            <a:spAutoFit/>
          </a:bodyPr>
          <a:lstStyle/>
          <a:p>
            <a:endParaRPr lang="en-US" sz="800" dirty="0">
              <a:latin typeface="Times New Roman" panose="02020603050405020304" pitchFamily="18" charset="0"/>
            </a:endParaRPr>
          </a:p>
          <a:p>
            <a:endParaRPr lang="en-US" sz="800" dirty="0">
              <a:latin typeface="Times New Roman" panose="02020603050405020304" pitchFamily="18" charset="0"/>
            </a:endParaRPr>
          </a:p>
        </p:txBody>
      </p:sp>
      <p:sp>
        <p:nvSpPr>
          <p:cNvPr id="8" name="Rectangle 7"/>
          <p:cNvSpPr/>
          <p:nvPr/>
        </p:nvSpPr>
        <p:spPr>
          <a:xfrm>
            <a:off x="2750414" y="4472930"/>
            <a:ext cx="6096000" cy="369332"/>
          </a:xfrm>
          <a:prstGeom prst="rect">
            <a:avLst/>
          </a:prstGeom>
        </p:spPr>
        <p:txBody>
          <a:bodyPr>
            <a:spAutoFit/>
          </a:bodyPr>
          <a:lstStyle/>
          <a:p>
            <a:r>
              <a:rPr lang="en-US" dirty="0"/>
              <a:t> </a:t>
            </a:r>
          </a:p>
        </p:txBody>
      </p:sp>
      <p:sp>
        <p:nvSpPr>
          <p:cNvPr id="9" name="Rectangle 8"/>
          <p:cNvSpPr/>
          <p:nvPr/>
        </p:nvSpPr>
        <p:spPr>
          <a:xfrm>
            <a:off x="105507" y="735955"/>
            <a:ext cx="11980985" cy="861774"/>
          </a:xfrm>
          <a:prstGeom prst="rect">
            <a:avLst/>
          </a:prstGeom>
        </p:spPr>
        <p:txBody>
          <a:bodyPr wrap="square">
            <a:spAutoFit/>
          </a:bodyPr>
          <a:lstStyle/>
          <a:p>
            <a:r>
              <a:rPr lang="en-US" sz="1600" b="1" u="sng" dirty="0"/>
              <a:t>Action Plans for Areas for Improvement </a:t>
            </a:r>
            <a:r>
              <a:rPr lang="en-US" sz="1600" b="1" u="sng" dirty="0" smtClean="0"/>
              <a:t>(</a:t>
            </a:r>
            <a:r>
              <a:rPr lang="en-US" sz="1600" b="1" u="sng" dirty="0"/>
              <a:t>V.C.1.d)</a:t>
            </a:r>
            <a:r>
              <a:rPr lang="en-US" sz="1600" b="1" u="sng" dirty="0" smtClean="0"/>
              <a:t>):</a:t>
            </a:r>
            <a:endParaRPr lang="en-US" sz="1600" b="1" u="sng" dirty="0"/>
          </a:p>
          <a:p>
            <a:endParaRPr lang="en-US" sz="1600" dirty="0"/>
          </a:p>
          <a:p>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2867406816"/>
              </p:ext>
            </p:extLst>
          </p:nvPr>
        </p:nvGraphicFramePr>
        <p:xfrm>
          <a:off x="197207" y="1188618"/>
          <a:ext cx="6343650" cy="1630680"/>
        </p:xfrm>
        <a:graphic>
          <a:graphicData uri="http://schemas.openxmlformats.org/drawingml/2006/table">
            <a:tbl>
              <a:tblPr firstRow="1" firstCol="1" lastRow="1" lastCol="1" bandRow="1" bandCol="1"/>
              <a:tblGrid>
                <a:gridCol w="1143000">
                  <a:extLst>
                    <a:ext uri="{9D8B030D-6E8A-4147-A177-3AD203B41FA5}">
                      <a16:colId xmlns:a16="http://schemas.microsoft.com/office/drawing/2014/main" val="3509573065"/>
                    </a:ext>
                  </a:extLst>
                </a:gridCol>
                <a:gridCol w="1200150">
                  <a:extLst>
                    <a:ext uri="{9D8B030D-6E8A-4147-A177-3AD203B41FA5}">
                      <a16:colId xmlns:a16="http://schemas.microsoft.com/office/drawing/2014/main" val="312099484"/>
                    </a:ext>
                  </a:extLst>
                </a:gridCol>
                <a:gridCol w="971550">
                  <a:extLst>
                    <a:ext uri="{9D8B030D-6E8A-4147-A177-3AD203B41FA5}">
                      <a16:colId xmlns:a16="http://schemas.microsoft.com/office/drawing/2014/main" val="752590436"/>
                    </a:ext>
                  </a:extLst>
                </a:gridCol>
                <a:gridCol w="1200150">
                  <a:extLst>
                    <a:ext uri="{9D8B030D-6E8A-4147-A177-3AD203B41FA5}">
                      <a16:colId xmlns:a16="http://schemas.microsoft.com/office/drawing/2014/main" val="4235034907"/>
                    </a:ext>
                  </a:extLst>
                </a:gridCol>
                <a:gridCol w="1143000">
                  <a:extLst>
                    <a:ext uri="{9D8B030D-6E8A-4147-A177-3AD203B41FA5}">
                      <a16:colId xmlns:a16="http://schemas.microsoft.com/office/drawing/2014/main" val="2318093586"/>
                    </a:ext>
                  </a:extLst>
                </a:gridCol>
                <a:gridCol w="685800">
                  <a:extLst>
                    <a:ext uri="{9D8B030D-6E8A-4147-A177-3AD203B41FA5}">
                      <a16:colId xmlns:a16="http://schemas.microsoft.com/office/drawing/2014/main" val="4147411632"/>
                    </a:ext>
                  </a:extLst>
                </a:gridCol>
              </a:tblGrid>
              <a:tr h="629920">
                <a:tc>
                  <a:txBody>
                    <a:bodyPr/>
                    <a:lstStyle/>
                    <a:p>
                      <a:pPr marL="67945" marR="61595">
                        <a:spcBef>
                          <a:spcPts val="0"/>
                        </a:spcBef>
                        <a:spcAft>
                          <a:spcPts val="0"/>
                        </a:spcAft>
                      </a:pPr>
                      <a:r>
                        <a:rPr lang="en-US" sz="1100" b="1">
                          <a:effectLst/>
                          <a:latin typeface="Arial" panose="020B0604020202020204" pitchFamily="34" charset="0"/>
                          <a:ea typeface="Calibri" panose="020F0502020204030204" pitchFamily="34" charset="0"/>
                          <a:cs typeface="Calibri" panose="020F0502020204030204" pitchFamily="34" charset="0"/>
                        </a:rPr>
                        <a:t>Area for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104775">
                        <a:spcBef>
                          <a:spcPts val="0"/>
                        </a:spcBef>
                        <a:spcAft>
                          <a:spcPts val="0"/>
                        </a:spcAft>
                      </a:pPr>
                      <a:r>
                        <a:rPr lang="en-US" sz="1100" b="1">
                          <a:effectLst/>
                          <a:latin typeface="Arial" panose="020B0604020202020204" pitchFamily="34" charset="0"/>
                          <a:ea typeface="Calibri" panose="020F0502020204030204" pitchFamily="34" charset="0"/>
                          <a:cs typeface="Calibri" panose="020F0502020204030204" pitchFamily="34" charset="0"/>
                        </a:rPr>
                        <a:t>Program Aim Number Associated with Item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71755">
                        <a:spcBef>
                          <a:spcPts val="0"/>
                        </a:spcBef>
                        <a:spcAft>
                          <a:spcPts val="0"/>
                        </a:spcAft>
                      </a:pPr>
                      <a:r>
                        <a:rPr lang="en-US" sz="1100" b="1" dirty="0">
                          <a:effectLst/>
                          <a:latin typeface="Arial" panose="020B0604020202020204" pitchFamily="34" charset="0"/>
                          <a:ea typeface="Calibri" panose="020F0502020204030204" pitchFamily="34" charset="0"/>
                          <a:cs typeface="Calibri" panose="020F0502020204030204" pitchFamily="34" charset="0"/>
                        </a:rPr>
                        <a:t>Intervention/Initiative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71755">
                        <a:spcBef>
                          <a:spcPts val="0"/>
                        </a:spcBef>
                        <a:spcAft>
                          <a:spcPts val="0"/>
                        </a:spcAft>
                      </a:pPr>
                      <a:r>
                        <a:rPr lang="en-US" sz="1100" b="1">
                          <a:effectLst/>
                          <a:latin typeface="Arial" panose="020B0604020202020204" pitchFamily="34" charset="0"/>
                          <a:ea typeface="Calibri" panose="020F0502020204030204" pitchFamily="34" charset="0"/>
                          <a:cs typeface="Calibri" panose="020F0502020204030204" pitchFamily="34" charset="0"/>
                        </a:rPr>
                        <a:t>Responsible Individual(s) and Resources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56515">
                        <a:spcBef>
                          <a:spcPts val="0"/>
                        </a:spcBef>
                        <a:spcAft>
                          <a:spcPts val="0"/>
                        </a:spcAft>
                      </a:pPr>
                      <a:r>
                        <a:rPr lang="en-US" sz="1100" b="1">
                          <a:effectLst/>
                          <a:latin typeface="Arial" panose="020B0604020202020204" pitchFamily="34" charset="0"/>
                          <a:ea typeface="Calibri" panose="020F0502020204030204" pitchFamily="34" charset="0"/>
                          <a:cs typeface="Calibri" panose="020F0502020204030204" pitchFamily="34" charset="0"/>
                        </a:rPr>
                        <a:t>Follow-up/ Reassessment Method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spcBef>
                          <a:spcPts val="0"/>
                        </a:spcBef>
                        <a:spcAft>
                          <a:spcPts val="0"/>
                        </a:spcAft>
                      </a:pPr>
                      <a:r>
                        <a:rPr lang="en-US" sz="1100" b="1">
                          <a:effectLst/>
                          <a:latin typeface="Arial" panose="020B0604020202020204" pitchFamily="34" charset="0"/>
                          <a:ea typeface="Calibri" panose="020F0502020204030204" pitchFamily="34" charset="0"/>
                          <a:cs typeface="Calibri" panose="020F0502020204030204" pitchFamily="34" charset="0"/>
                        </a:rPr>
                        <a:t>Follow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68580" marR="215900">
                        <a:spcBef>
                          <a:spcPts val="0"/>
                        </a:spcBef>
                        <a:spcAft>
                          <a:spcPts val="0"/>
                        </a:spcAft>
                      </a:pPr>
                      <a:r>
                        <a:rPr lang="en-US" sz="1100" b="1">
                          <a:effectLst/>
                          <a:latin typeface="Arial" panose="020B0604020202020204" pitchFamily="34" charset="0"/>
                          <a:ea typeface="Calibri" panose="020F0502020204030204" pitchFamily="34" charset="0"/>
                          <a:cs typeface="Calibri" panose="020F0502020204030204" pitchFamily="34" charset="0"/>
                        </a:rPr>
                        <a:t>-up Date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0310380"/>
                  </a:ext>
                </a:extLst>
              </a:tr>
              <a:tr h="318135">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5521476"/>
                  </a:ext>
                </a:extLst>
              </a:tr>
              <a:tr h="321310">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7219200"/>
                  </a:ext>
                </a:extLst>
              </a:tr>
              <a:tr h="320675">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9136098"/>
                  </a:ext>
                </a:extLst>
              </a:tr>
            </a:tbl>
          </a:graphicData>
        </a:graphic>
      </p:graphicFrame>
      <p:sp>
        <p:nvSpPr>
          <p:cNvPr id="5" name="TextBox 4"/>
          <p:cNvSpPr txBox="1"/>
          <p:nvPr/>
        </p:nvSpPr>
        <p:spPr>
          <a:xfrm>
            <a:off x="197208" y="2992090"/>
            <a:ext cx="11165160" cy="2339102"/>
          </a:xfrm>
          <a:prstGeom prst="rect">
            <a:avLst/>
          </a:prstGeom>
          <a:noFill/>
        </p:spPr>
        <p:txBody>
          <a:bodyPr wrap="square" rtlCol="0">
            <a:spAutoFit/>
          </a:bodyPr>
          <a:lstStyle/>
          <a:p>
            <a:r>
              <a:rPr lang="en-US" sz="1600" b="1" u="sng" dirty="0">
                <a:ea typeface="Arial" panose="020B0604020202020204" pitchFamily="34" charset="0"/>
                <a:cs typeface="Arial" panose="020B0604020202020204" pitchFamily="34" charset="0"/>
              </a:rPr>
              <a:t>Question: </a:t>
            </a:r>
            <a:r>
              <a:rPr lang="en-US" sz="1600" b="1" u="sng" dirty="0" smtClean="0">
                <a:ea typeface="Arial" panose="020B0604020202020204" pitchFamily="34" charset="0"/>
                <a:cs typeface="Arial" panose="020B0604020202020204" pitchFamily="34" charset="0"/>
              </a:rPr>
              <a:t>Question </a:t>
            </a:r>
            <a:r>
              <a:rPr lang="en-US" sz="1600" b="1" u="sng" dirty="0">
                <a:ea typeface="Arial" panose="020B0604020202020204" pitchFamily="34" charset="0"/>
                <a:cs typeface="Arial" panose="020B0604020202020204" pitchFamily="34" charset="0"/>
              </a:rPr>
              <a:t>14 seems to ask for the same information as </a:t>
            </a:r>
            <a:r>
              <a:rPr lang="en-US" sz="1600" b="1" u="sng" dirty="0" smtClean="0">
                <a:ea typeface="Arial" panose="020B0604020202020204" pitchFamily="34" charset="0"/>
                <a:cs typeface="Arial" panose="020B0604020202020204" pitchFamily="34" charset="0"/>
              </a:rPr>
              <a:t>Question 5 </a:t>
            </a:r>
            <a:r>
              <a:rPr lang="en-US" sz="1600" b="1" u="sng" dirty="0">
                <a:ea typeface="Arial" panose="020B0604020202020204" pitchFamily="34" charset="0"/>
                <a:cs typeface="Arial" panose="020B0604020202020204" pitchFamily="34" charset="0"/>
              </a:rPr>
              <a:t>again – and I’m not sure how the two relate. </a:t>
            </a:r>
            <a:endParaRPr lang="en-US" sz="1600" b="1" u="sng" dirty="0" smtClean="0">
              <a:ea typeface="Arial" panose="020B0604020202020204" pitchFamily="34" charset="0"/>
              <a:cs typeface="Arial" panose="020B0604020202020204" pitchFamily="34" charset="0"/>
            </a:endParaRPr>
          </a:p>
          <a:p>
            <a:r>
              <a:rPr lang="en-US" sz="1600" b="1" u="sng" dirty="0" smtClean="0">
                <a:ea typeface="Arial" panose="020B0604020202020204" pitchFamily="34" charset="0"/>
                <a:cs typeface="Arial" panose="020B0604020202020204" pitchFamily="34" charset="0"/>
              </a:rPr>
              <a:t>Would </a:t>
            </a:r>
            <a:r>
              <a:rPr lang="en-US" sz="1600" b="1" u="sng" dirty="0">
                <a:ea typeface="Arial" panose="020B0604020202020204" pitchFamily="34" charset="0"/>
                <a:cs typeface="Arial" panose="020B0604020202020204" pitchFamily="34" charset="0"/>
              </a:rPr>
              <a:t>you be able to provide an example of a Program Aim and then response to Question 14?</a:t>
            </a:r>
            <a:endParaRPr lang="en-US" sz="1600" b="1" dirty="0" smtClean="0"/>
          </a:p>
          <a:p>
            <a:endParaRPr lang="en-US" dirty="0"/>
          </a:p>
          <a:p>
            <a:pPr marL="285750" indent="-285750">
              <a:buFont typeface="Arial" panose="020B0604020202020204" pitchFamily="34" charset="0"/>
              <a:buChar char="•"/>
            </a:pPr>
            <a:r>
              <a:rPr lang="en-US" sz="1600" dirty="0"/>
              <a:t>This section should include any new or revised aims listed in question 5 above, as well as action items needing improvement in the other questions in the APE Template.  </a:t>
            </a:r>
            <a:endParaRPr lang="en-US" sz="1600" dirty="0" smtClean="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This </a:t>
            </a:r>
            <a:r>
              <a:rPr lang="en-US" sz="1600" dirty="0"/>
              <a:t>section is intended to outline all areas that the PEC plans to work on during the academic year. The action items you include here can be kept with this year’s APE Template and should also be added to the </a:t>
            </a:r>
            <a:r>
              <a:rPr lang="en-US" sz="1600" dirty="0" smtClean="0"/>
              <a:t>Action Plan so </a:t>
            </a:r>
            <a:r>
              <a:rPr lang="en-US" sz="1600" dirty="0"/>
              <a:t>you can track your progress over </a:t>
            </a:r>
            <a:r>
              <a:rPr lang="en-US" sz="1600" dirty="0" smtClean="0"/>
              <a:t>time.</a:t>
            </a:r>
            <a:endParaRPr lang="en-US" sz="1600" dirty="0"/>
          </a:p>
        </p:txBody>
      </p:sp>
    </p:spTree>
    <p:extLst>
      <p:ext uri="{BB962C8B-B14F-4D97-AF65-F5344CB8AC3E}">
        <p14:creationId xmlns:p14="http://schemas.microsoft.com/office/powerpoint/2010/main" val="982356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6063662"/>
            <a:ext cx="12192000" cy="794338"/>
          </a:xfrm>
          <a:prstGeom prst="rect">
            <a:avLst/>
          </a:prstGeom>
        </p:spPr>
      </p:pic>
      <p:sp>
        <p:nvSpPr>
          <p:cNvPr id="14" name="TextBox 13"/>
          <p:cNvSpPr txBox="1"/>
          <p:nvPr/>
        </p:nvSpPr>
        <p:spPr>
          <a:xfrm>
            <a:off x="0" y="-3244"/>
            <a:ext cx="12192000" cy="523220"/>
          </a:xfrm>
          <a:prstGeom prst="rect">
            <a:avLst/>
          </a:prstGeom>
          <a:gradFill>
            <a:gsLst>
              <a:gs pos="81000">
                <a:schemeClr val="bg1">
                  <a:lumMod val="50000"/>
                </a:schemeClr>
              </a:gs>
              <a:gs pos="0">
                <a:schemeClr val="tx1">
                  <a:lumMod val="85000"/>
                  <a:lumOff val="15000"/>
                </a:schemeClr>
              </a:gs>
              <a:gs pos="100000">
                <a:schemeClr val="bg1">
                  <a:lumMod val="65000"/>
                </a:schemeClr>
              </a:gs>
              <a:gs pos="100000">
                <a:schemeClr val="bg1">
                  <a:lumMod val="50000"/>
                </a:schemeClr>
              </a:gs>
            </a:gsLst>
            <a:lin ang="5400000" scaled="1"/>
          </a:gradFill>
        </p:spPr>
        <p:txBody>
          <a:bodyPr wrap="square" rtlCol="0">
            <a:spAutoFit/>
          </a:bodyPr>
          <a:lstStyle/>
          <a:p>
            <a:r>
              <a:rPr lang="en-US" sz="2800" b="1" dirty="0" smtClean="0">
                <a:solidFill>
                  <a:schemeClr val="bg1"/>
                </a:solidFill>
                <a:latin typeface="Georgia" panose="02040502050405020303" pitchFamily="18" charset="0"/>
                <a:cs typeface="Calibri" panose="020F0502020204030204" pitchFamily="34" charset="0"/>
              </a:rPr>
              <a:t>APE Overview</a:t>
            </a:r>
            <a:endParaRPr lang="en-US" sz="2800" b="1" dirty="0">
              <a:solidFill>
                <a:schemeClr val="bg1"/>
              </a:solidFill>
              <a:latin typeface="Georgia" panose="02040502050405020303" pitchFamily="18" charset="0"/>
              <a:cs typeface="Calibri" panose="020F0502020204030204" pitchFamily="34" charset="0"/>
            </a:endParaRPr>
          </a:p>
        </p:txBody>
      </p:sp>
      <p:sp>
        <p:nvSpPr>
          <p:cNvPr id="11" name="Rectangle 10"/>
          <p:cNvSpPr/>
          <p:nvPr/>
        </p:nvSpPr>
        <p:spPr>
          <a:xfrm>
            <a:off x="119034" y="808780"/>
            <a:ext cx="9771635" cy="652166"/>
          </a:xfrm>
          <a:prstGeom prst="rect">
            <a:avLst/>
          </a:prstGeom>
        </p:spPr>
        <p:txBody>
          <a:bodyPr wrap="square">
            <a:spAutoFit/>
          </a:bodyPr>
          <a:lstStyle/>
          <a:p>
            <a:pPr marL="76200" marR="74295">
              <a:lnSpc>
                <a:spcPct val="107000"/>
              </a:lnSpc>
              <a:spcBef>
                <a:spcPts val="0"/>
              </a:spcBef>
              <a:spcAft>
                <a:spcPts val="0"/>
              </a:spcAft>
            </a:pPr>
            <a:r>
              <a:rPr lang="en-US" b="1" dirty="0" smtClean="0">
                <a:latin typeface="Calibri" panose="020F0502020204030204" pitchFamily="34" charset="0"/>
                <a:ea typeface="Arial" panose="020B0604020202020204" pitchFamily="34" charset="0"/>
                <a:cs typeface="Arial" panose="020B0604020202020204" pitchFamily="34" charset="0"/>
              </a:rPr>
              <a:t>Purpose:  </a:t>
            </a:r>
            <a:r>
              <a:rPr lang="en-US" sz="1600" dirty="0" smtClean="0">
                <a:latin typeface="Calibri" panose="020F0502020204030204" pitchFamily="34" charset="0"/>
                <a:ea typeface="Arial" panose="020B0604020202020204" pitchFamily="34" charset="0"/>
                <a:cs typeface="Arial" panose="020B0604020202020204" pitchFamily="34" charset="0"/>
              </a:rPr>
              <a:t>To </a:t>
            </a:r>
            <a:r>
              <a:rPr lang="en-US" sz="1600" dirty="0">
                <a:latin typeface="Calibri" panose="020F0502020204030204" pitchFamily="34" charset="0"/>
                <a:ea typeface="Arial" panose="020B0604020202020204" pitchFamily="34" charset="0"/>
                <a:cs typeface="Arial" panose="020B0604020202020204" pitchFamily="34" charset="0"/>
              </a:rPr>
              <a:t>help programs lead conversations and documentation for the Program Evaluation </a:t>
            </a:r>
            <a:r>
              <a:rPr lang="en-US" sz="1600" dirty="0" smtClean="0">
                <a:latin typeface="Calibri" panose="020F0502020204030204" pitchFamily="34" charset="0"/>
                <a:ea typeface="Arial" panose="020B0604020202020204" pitchFamily="34" charset="0"/>
                <a:cs typeface="Arial" panose="020B0604020202020204" pitchFamily="34" charset="0"/>
              </a:rPr>
              <a:t>Committee (PEC) </a:t>
            </a:r>
            <a:r>
              <a:rPr lang="en-US" sz="1600" dirty="0">
                <a:latin typeface="Calibri" panose="020F0502020204030204" pitchFamily="34" charset="0"/>
                <a:ea typeface="Arial" panose="020B0604020202020204" pitchFamily="34" charset="0"/>
                <a:cs typeface="Arial" panose="020B0604020202020204" pitchFamily="34" charset="0"/>
              </a:rPr>
              <a:t>and document progress to meet ACGME Common Program Requirements</a:t>
            </a:r>
            <a:r>
              <a:rPr lang="en-US" sz="1600" dirty="0" smtClean="0">
                <a:latin typeface="Calibri" panose="020F0502020204030204" pitchFamily="34" charset="0"/>
                <a:ea typeface="Arial" panose="020B0604020202020204" pitchFamily="34" charset="0"/>
                <a:cs typeface="Arial" panose="020B0604020202020204" pitchFamily="34" charset="0"/>
              </a:rPr>
              <a:t>.</a:t>
            </a:r>
            <a:endParaRPr lang="en-US" sz="1600" dirty="0"/>
          </a:p>
        </p:txBody>
      </p:sp>
      <p:sp>
        <p:nvSpPr>
          <p:cNvPr id="5" name="Rectangle 4"/>
          <p:cNvSpPr/>
          <p:nvPr/>
        </p:nvSpPr>
        <p:spPr>
          <a:xfrm>
            <a:off x="119034" y="1749751"/>
            <a:ext cx="9771635" cy="3539430"/>
          </a:xfrm>
          <a:prstGeom prst="rect">
            <a:avLst/>
          </a:prstGeom>
        </p:spPr>
        <p:txBody>
          <a:bodyPr wrap="square">
            <a:spAutoFit/>
          </a:bodyPr>
          <a:lstStyle/>
          <a:p>
            <a:pPr marL="285750" indent="-285750">
              <a:buFont typeface="Arial" panose="020B0604020202020204" pitchFamily="34" charset="0"/>
              <a:buChar char="•"/>
            </a:pPr>
            <a:r>
              <a:rPr lang="en-US" sz="1600" b="1" dirty="0">
                <a:solidFill>
                  <a:srgbClr val="0070C0"/>
                </a:solidFill>
              </a:rPr>
              <a:t>NEW</a:t>
            </a:r>
            <a:r>
              <a:rPr lang="en-US" sz="1600" dirty="0">
                <a:solidFill>
                  <a:srgbClr val="0070C0"/>
                </a:solidFill>
              </a:rPr>
              <a:t> – </a:t>
            </a:r>
            <a:r>
              <a:rPr lang="en-US" sz="1600" b="1" dirty="0">
                <a:solidFill>
                  <a:srgbClr val="0070C0"/>
                </a:solidFill>
              </a:rPr>
              <a:t>Word Fillable Document vs. PDF Filler Document: </a:t>
            </a:r>
            <a:r>
              <a:rPr lang="en-US" sz="1600" dirty="0"/>
              <a:t>For more formatting flexibility, we transitioned from a PDF Fillable form to a Word Fillable form.  The Word Fillable form provides a better format when working through the questions and printing of the document.</a:t>
            </a:r>
          </a:p>
          <a:p>
            <a:endParaRPr lang="en-US" sz="1600" dirty="0"/>
          </a:p>
          <a:p>
            <a:pPr marL="285750" indent="-285750">
              <a:buFont typeface="Arial" panose="020B0604020202020204" pitchFamily="34" charset="0"/>
              <a:buChar char="•"/>
            </a:pPr>
            <a:r>
              <a:rPr lang="en-US" sz="1600" b="1" dirty="0">
                <a:solidFill>
                  <a:srgbClr val="0070C0"/>
                </a:solidFill>
              </a:rPr>
              <a:t>NEW - </a:t>
            </a:r>
            <a:r>
              <a:rPr lang="en-US" sz="1600" b="1" dirty="0" err="1">
                <a:solidFill>
                  <a:srgbClr val="0070C0"/>
                </a:solidFill>
              </a:rPr>
              <a:t>Qualtrics</a:t>
            </a:r>
            <a:r>
              <a:rPr lang="en-US" sz="1600" b="1" dirty="0">
                <a:solidFill>
                  <a:srgbClr val="0070C0"/>
                </a:solidFill>
              </a:rPr>
              <a:t> Tracking: </a:t>
            </a:r>
            <a:r>
              <a:rPr lang="en-US" sz="1600" dirty="0"/>
              <a:t>For better tracking purposes, we will request the APE and respective APE documents be uploaded into </a:t>
            </a:r>
            <a:r>
              <a:rPr lang="en-US" sz="1600" dirty="0" err="1"/>
              <a:t>Qualtrics</a:t>
            </a:r>
            <a:r>
              <a:rPr lang="en-US" sz="1600" dirty="0"/>
              <a:t> - Link: </a:t>
            </a:r>
            <a:r>
              <a:rPr lang="en-US" sz="1600" u="sng" dirty="0">
                <a:hlinkClick r:id="rId4"/>
              </a:rPr>
              <a:t>AY2022-2023 APE </a:t>
            </a:r>
            <a:r>
              <a:rPr lang="en-US" sz="1600" u="sng" dirty="0" err="1">
                <a:hlinkClick r:id="rId4"/>
              </a:rPr>
              <a:t>Qualtrics</a:t>
            </a:r>
            <a:r>
              <a:rPr lang="en-US" sz="1600" u="sng" dirty="0">
                <a:hlinkClick r:id="rId4"/>
              </a:rPr>
              <a:t> Form</a:t>
            </a:r>
            <a:r>
              <a:rPr lang="en-US" sz="1600" u="sng" dirty="0" smtClean="0"/>
              <a:t>.</a:t>
            </a:r>
          </a:p>
          <a:p>
            <a:endParaRPr lang="en-US" sz="1600" dirty="0"/>
          </a:p>
          <a:p>
            <a:pPr marL="285750" indent="-285750">
              <a:buFont typeface="Arial" panose="020B0604020202020204" pitchFamily="34" charset="0"/>
              <a:buChar char="•"/>
            </a:pPr>
            <a:r>
              <a:rPr lang="en-US" sz="1600" b="1" dirty="0" smtClean="0">
                <a:solidFill>
                  <a:srgbClr val="0070C0"/>
                </a:solidFill>
              </a:rPr>
              <a:t>NEW – Communication</a:t>
            </a:r>
            <a:r>
              <a:rPr lang="en-US" sz="1600" b="1" dirty="0">
                <a:solidFill>
                  <a:srgbClr val="0070C0"/>
                </a:solidFill>
              </a:rPr>
              <a:t>: </a:t>
            </a:r>
            <a:r>
              <a:rPr lang="en-US" sz="1600" dirty="0"/>
              <a:t>We will request all communication be submitted to the GME Mailbox.  This will enable the team to address questions, issues, etc. in a more timely matter in the event someone is out of the office. Email: </a:t>
            </a:r>
            <a:r>
              <a:rPr lang="en-US" sz="1600" dirty="0" smtClean="0">
                <a:hlinkClick r:id="rId5"/>
              </a:rPr>
              <a:t>gme@wustl.edu</a:t>
            </a:r>
            <a:endParaRPr lang="en-US" sz="1600" dirty="0" smtClean="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b="1" dirty="0">
                <a:solidFill>
                  <a:srgbClr val="0070C0"/>
                </a:solidFill>
              </a:rPr>
              <a:t>NEW – </a:t>
            </a:r>
            <a:r>
              <a:rPr lang="en-US" sz="1600" b="1" dirty="0" smtClean="0">
                <a:solidFill>
                  <a:srgbClr val="0070C0"/>
                </a:solidFill>
              </a:rPr>
              <a:t>Guide is PowerPoint vs. </a:t>
            </a:r>
            <a:r>
              <a:rPr lang="en-US" sz="1600" b="1" dirty="0">
                <a:solidFill>
                  <a:srgbClr val="0070C0"/>
                </a:solidFill>
              </a:rPr>
              <a:t>Word: </a:t>
            </a:r>
            <a:r>
              <a:rPr lang="en-US" sz="1600" dirty="0"/>
              <a:t>The guide provided last year was transitioned from a Word Document to a PowerPoint.  It is the same information provided in last year’s Word document, but hopefully outlines the information a little clearer.</a:t>
            </a:r>
          </a:p>
        </p:txBody>
      </p:sp>
    </p:spTree>
    <p:extLst>
      <p:ext uri="{BB962C8B-B14F-4D97-AF65-F5344CB8AC3E}">
        <p14:creationId xmlns:p14="http://schemas.microsoft.com/office/powerpoint/2010/main" val="9495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6063662"/>
            <a:ext cx="12192000" cy="794338"/>
          </a:xfrm>
          <a:prstGeom prst="rect">
            <a:avLst/>
          </a:prstGeom>
        </p:spPr>
      </p:pic>
      <p:sp>
        <p:nvSpPr>
          <p:cNvPr id="14" name="TextBox 13"/>
          <p:cNvSpPr txBox="1"/>
          <p:nvPr/>
        </p:nvSpPr>
        <p:spPr>
          <a:xfrm>
            <a:off x="0" y="-3244"/>
            <a:ext cx="12192000" cy="523220"/>
          </a:xfrm>
          <a:prstGeom prst="rect">
            <a:avLst/>
          </a:prstGeom>
          <a:gradFill>
            <a:gsLst>
              <a:gs pos="81000">
                <a:schemeClr val="bg1">
                  <a:lumMod val="50000"/>
                </a:schemeClr>
              </a:gs>
              <a:gs pos="0">
                <a:schemeClr val="tx1">
                  <a:lumMod val="85000"/>
                  <a:lumOff val="15000"/>
                </a:schemeClr>
              </a:gs>
              <a:gs pos="100000">
                <a:schemeClr val="bg1">
                  <a:lumMod val="65000"/>
                </a:schemeClr>
              </a:gs>
              <a:gs pos="100000">
                <a:schemeClr val="bg1">
                  <a:lumMod val="50000"/>
                </a:schemeClr>
              </a:gs>
            </a:gsLst>
            <a:lin ang="5400000" scaled="1"/>
          </a:gradFill>
        </p:spPr>
        <p:txBody>
          <a:bodyPr wrap="square" rtlCol="0">
            <a:spAutoFit/>
          </a:bodyPr>
          <a:lstStyle/>
          <a:p>
            <a:r>
              <a:rPr lang="en-US" sz="2800" b="1" dirty="0" smtClean="0">
                <a:solidFill>
                  <a:schemeClr val="bg1"/>
                </a:solidFill>
                <a:latin typeface="Georgia" panose="02040502050405020303" pitchFamily="18" charset="0"/>
                <a:cs typeface="Calibri" panose="020F0502020204030204" pitchFamily="34" charset="0"/>
              </a:rPr>
              <a:t>APE </a:t>
            </a:r>
            <a:r>
              <a:rPr lang="en-US" sz="2800" b="1" dirty="0" err="1" smtClean="0">
                <a:solidFill>
                  <a:schemeClr val="bg1"/>
                </a:solidFill>
                <a:latin typeface="Georgia" panose="02040502050405020303" pitchFamily="18" charset="0"/>
                <a:cs typeface="Calibri" panose="020F0502020204030204" pitchFamily="34" charset="0"/>
              </a:rPr>
              <a:t>Qualtrics</a:t>
            </a:r>
            <a:r>
              <a:rPr lang="en-US" sz="2800" b="1" dirty="0" smtClean="0">
                <a:solidFill>
                  <a:schemeClr val="bg1"/>
                </a:solidFill>
                <a:latin typeface="Georgia" panose="02040502050405020303" pitchFamily="18" charset="0"/>
                <a:cs typeface="Calibri" panose="020F0502020204030204" pitchFamily="34" charset="0"/>
              </a:rPr>
              <a:t> Tracking Form</a:t>
            </a:r>
            <a:endParaRPr lang="en-US" sz="2800" b="1" dirty="0">
              <a:solidFill>
                <a:schemeClr val="bg1"/>
              </a:solidFill>
              <a:latin typeface="Georgia" panose="02040502050405020303" pitchFamily="18" charset="0"/>
              <a:cs typeface="Calibri" panose="020F0502020204030204" pitchFamily="34" charset="0"/>
            </a:endParaRPr>
          </a:p>
        </p:txBody>
      </p:sp>
      <p:pic>
        <p:nvPicPr>
          <p:cNvPr id="2" name="Picture 1"/>
          <p:cNvPicPr>
            <a:picLocks noChangeAspect="1"/>
          </p:cNvPicPr>
          <p:nvPr/>
        </p:nvPicPr>
        <p:blipFill>
          <a:blip r:embed="rId4"/>
          <a:stretch>
            <a:fillRect/>
          </a:stretch>
        </p:blipFill>
        <p:spPr>
          <a:xfrm>
            <a:off x="638457" y="559114"/>
            <a:ext cx="5623797" cy="5377717"/>
          </a:xfrm>
          <a:prstGeom prst="rect">
            <a:avLst/>
          </a:prstGeom>
        </p:spPr>
      </p:pic>
      <p:pic>
        <p:nvPicPr>
          <p:cNvPr id="4" name="Picture 3"/>
          <p:cNvPicPr>
            <a:picLocks noChangeAspect="1"/>
          </p:cNvPicPr>
          <p:nvPr/>
        </p:nvPicPr>
        <p:blipFill>
          <a:blip r:embed="rId5"/>
          <a:stretch>
            <a:fillRect/>
          </a:stretch>
        </p:blipFill>
        <p:spPr>
          <a:xfrm>
            <a:off x="6127772" y="516296"/>
            <a:ext cx="4761901" cy="5420537"/>
          </a:xfrm>
          <a:prstGeom prst="rect">
            <a:avLst/>
          </a:prstGeom>
        </p:spPr>
      </p:pic>
    </p:spTree>
    <p:extLst>
      <p:ext uri="{BB962C8B-B14F-4D97-AF65-F5344CB8AC3E}">
        <p14:creationId xmlns:p14="http://schemas.microsoft.com/office/powerpoint/2010/main" val="2248113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6063662"/>
            <a:ext cx="12192000" cy="794338"/>
          </a:xfrm>
          <a:prstGeom prst="rect">
            <a:avLst/>
          </a:prstGeom>
        </p:spPr>
      </p:pic>
      <p:sp>
        <p:nvSpPr>
          <p:cNvPr id="14" name="TextBox 13"/>
          <p:cNvSpPr txBox="1"/>
          <p:nvPr/>
        </p:nvSpPr>
        <p:spPr>
          <a:xfrm>
            <a:off x="0" y="-3244"/>
            <a:ext cx="12192000" cy="523220"/>
          </a:xfrm>
          <a:prstGeom prst="rect">
            <a:avLst/>
          </a:prstGeom>
          <a:gradFill>
            <a:gsLst>
              <a:gs pos="81000">
                <a:schemeClr val="bg1">
                  <a:lumMod val="50000"/>
                </a:schemeClr>
              </a:gs>
              <a:gs pos="0">
                <a:schemeClr val="tx1">
                  <a:lumMod val="85000"/>
                  <a:lumOff val="15000"/>
                </a:schemeClr>
              </a:gs>
              <a:gs pos="100000">
                <a:schemeClr val="bg1">
                  <a:lumMod val="65000"/>
                </a:schemeClr>
              </a:gs>
              <a:gs pos="100000">
                <a:schemeClr val="bg1">
                  <a:lumMod val="50000"/>
                </a:schemeClr>
              </a:gs>
            </a:gsLst>
            <a:lin ang="5400000" scaled="1"/>
          </a:gradFill>
        </p:spPr>
        <p:txBody>
          <a:bodyPr wrap="square" rtlCol="0">
            <a:spAutoFit/>
          </a:bodyPr>
          <a:lstStyle/>
          <a:p>
            <a:r>
              <a:rPr lang="en-US" sz="2800" b="1" dirty="0" smtClean="0">
                <a:solidFill>
                  <a:schemeClr val="bg1"/>
                </a:solidFill>
                <a:latin typeface="Georgia" panose="02040502050405020303" pitchFamily="18" charset="0"/>
                <a:cs typeface="Calibri" panose="020F0502020204030204" pitchFamily="34" charset="0"/>
              </a:rPr>
              <a:t>APE Template Overview</a:t>
            </a:r>
            <a:endParaRPr lang="en-US" sz="2800" b="1" dirty="0">
              <a:solidFill>
                <a:schemeClr val="bg1"/>
              </a:solidFill>
              <a:latin typeface="Georgia" panose="02040502050405020303" pitchFamily="18" charset="0"/>
              <a:cs typeface="Calibri" panose="020F0502020204030204" pitchFamily="34" charset="0"/>
            </a:endParaRPr>
          </a:p>
        </p:txBody>
      </p:sp>
      <p:sp>
        <p:nvSpPr>
          <p:cNvPr id="11" name="Rectangle 10"/>
          <p:cNvSpPr/>
          <p:nvPr/>
        </p:nvSpPr>
        <p:spPr>
          <a:xfrm>
            <a:off x="268727" y="714156"/>
            <a:ext cx="9933955" cy="5416868"/>
          </a:xfrm>
          <a:prstGeom prst="rect">
            <a:avLst/>
          </a:prstGeom>
        </p:spPr>
        <p:txBody>
          <a:bodyPr wrap="square">
            <a:spAutoFit/>
          </a:bodyPr>
          <a:lstStyle/>
          <a:p>
            <a:pPr marL="285750" indent="-285750">
              <a:buFont typeface="Arial" panose="020B0604020202020204" pitchFamily="34" charset="0"/>
              <a:buChar char="•"/>
            </a:pPr>
            <a:r>
              <a:rPr lang="en-US" sz="1600" dirty="0" smtClean="0"/>
              <a:t>Word </a:t>
            </a:r>
            <a:r>
              <a:rPr lang="en-US" sz="1600" dirty="0"/>
              <a:t>form as outlined by the Accreditation Council for Graduate Medical Education (ACGME</a:t>
            </a:r>
            <a:r>
              <a:rPr lang="en-US" sz="1600" dirty="0" smtClean="0"/>
              <a:t>).</a:t>
            </a:r>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APE Template was reviewed and approved by the Educational Monitoring Subcommittee (EMS).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 APE will continue to be required by </a:t>
            </a:r>
            <a:r>
              <a:rPr lang="en-US" sz="1600" dirty="0" smtClean="0"/>
              <a:t>all ACGME Accredited </a:t>
            </a:r>
            <a:r>
              <a:rPr lang="en-US" sz="1600" dirty="0"/>
              <a:t>programs along with their </a:t>
            </a:r>
            <a:r>
              <a:rPr lang="en-US" sz="1600" dirty="0" err="1"/>
              <a:t>WebADS</a:t>
            </a:r>
            <a:r>
              <a:rPr lang="en-US" sz="1600" dirty="0"/>
              <a:t> Annual Update. </a:t>
            </a:r>
            <a:endParaRPr lang="en-US" sz="1600" dirty="0" smtClean="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Any areas on APE in need of improvement must be included in the APE Action Plan and Follow Up Template.</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ACGME will continue to require approval by the Designated Institutional Official (DIO) prior to submission to the Review Committee (RC). </a:t>
            </a:r>
            <a:endParaRPr lang="en-US" sz="1600" dirty="0" smtClean="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All </a:t>
            </a:r>
            <a:r>
              <a:rPr lang="en-US" sz="1600" dirty="0"/>
              <a:t>links related to APE and its respective documents will be posted on the GME Website</a:t>
            </a:r>
            <a:r>
              <a:rPr lang="en-US" sz="1600" dirty="0" smtClean="0"/>
              <a:t>.</a:t>
            </a:r>
            <a:r>
              <a:rPr lang="en-US" sz="1600" dirty="0">
                <a:latin typeface="Calibri" panose="020F0502020204030204" pitchFamily="34" charset="0"/>
                <a:ea typeface="Arial" panose="020B0604020202020204" pitchFamily="34" charset="0"/>
                <a:cs typeface="Arial" panose="020B0604020202020204" pitchFamily="34" charset="0"/>
              </a:rPr>
              <a:t> </a:t>
            </a:r>
          </a:p>
          <a:p>
            <a:pPr marL="285750" indent="-285750">
              <a:buFont typeface="Arial" panose="020B0604020202020204" pitchFamily="34" charset="0"/>
              <a:buChar char="•"/>
            </a:pPr>
            <a:endParaRPr lang="en-US" sz="1600" dirty="0" smtClean="0">
              <a:latin typeface="Calibri" panose="020F050202020403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smtClean="0">
                <a:latin typeface="Calibri" panose="020F0502020204030204" pitchFamily="34" charset="0"/>
                <a:ea typeface="Arial" panose="020B0604020202020204" pitchFamily="34" charset="0"/>
                <a:cs typeface="Arial" panose="020B0604020202020204" pitchFamily="34" charset="0"/>
              </a:rPr>
              <a:t>Some of </a:t>
            </a:r>
            <a:r>
              <a:rPr lang="en-US" sz="1600" dirty="0">
                <a:latin typeface="Calibri" panose="020F0502020204030204" pitchFamily="34" charset="0"/>
                <a:ea typeface="Arial" panose="020B0604020202020204" pitchFamily="34" charset="0"/>
                <a:cs typeface="Arial" panose="020B0604020202020204" pitchFamily="34" charset="0"/>
              </a:rPr>
              <a:t>the requirements referenced in the original APE template have </a:t>
            </a:r>
            <a:r>
              <a:rPr lang="en-US" sz="1600" dirty="0" smtClean="0">
                <a:latin typeface="Calibri" panose="020F0502020204030204" pitchFamily="34" charset="0"/>
                <a:ea typeface="Arial" panose="020B0604020202020204" pitchFamily="34" charset="0"/>
                <a:cs typeface="Arial" panose="020B0604020202020204" pitchFamily="34" charset="0"/>
              </a:rPr>
              <a:t>been updated </a:t>
            </a:r>
            <a:r>
              <a:rPr lang="en-US" sz="1600" dirty="0">
                <a:latin typeface="Calibri" panose="020F0502020204030204" pitchFamily="34" charset="0"/>
                <a:ea typeface="Arial" panose="020B0604020202020204" pitchFamily="34" charset="0"/>
                <a:cs typeface="Arial" panose="020B0604020202020204" pitchFamily="34" charset="0"/>
              </a:rPr>
              <a:t>to direct you to current Common Program Requirements (CPRs). </a:t>
            </a:r>
            <a:endParaRPr lang="en-US" sz="1600" dirty="0" smtClean="0">
              <a:latin typeface="Calibri" panose="020F050202020403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600" dirty="0">
              <a:latin typeface="Calibri" panose="020F050202020403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smtClean="0">
                <a:latin typeface="Calibri" panose="020F0502020204030204" pitchFamily="34" charset="0"/>
                <a:ea typeface="Arial" panose="020B0604020202020204" pitchFamily="34" charset="0"/>
                <a:cs typeface="Arial" panose="020B0604020202020204" pitchFamily="34" charset="0"/>
              </a:rPr>
              <a:t>Programs </a:t>
            </a:r>
            <a:r>
              <a:rPr lang="en-US" sz="1600" dirty="0">
                <a:latin typeface="Calibri" panose="020F0502020204030204" pitchFamily="34" charset="0"/>
                <a:ea typeface="Arial" panose="020B0604020202020204" pitchFamily="34" charset="0"/>
                <a:cs typeface="Arial" panose="020B0604020202020204" pitchFamily="34" charset="0"/>
              </a:rPr>
              <a:t>may also review their specialty-specific requirements for additional information expected by their respective Review Committee (RC).</a:t>
            </a:r>
            <a:endParaRPr lang="en-US" sz="1600" dirty="0">
              <a:latin typeface="Arial" panose="020B0604020202020204" pitchFamily="34" charset="0"/>
              <a:ea typeface="Arial" panose="020B0604020202020204" pitchFamily="34" charset="0"/>
            </a:endParaRPr>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543224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6063662"/>
            <a:ext cx="12192000" cy="794338"/>
          </a:xfrm>
          <a:prstGeom prst="rect">
            <a:avLst/>
          </a:prstGeom>
        </p:spPr>
      </p:pic>
      <p:sp>
        <p:nvSpPr>
          <p:cNvPr id="14" name="TextBox 13"/>
          <p:cNvSpPr txBox="1"/>
          <p:nvPr/>
        </p:nvSpPr>
        <p:spPr>
          <a:xfrm>
            <a:off x="0" y="14771"/>
            <a:ext cx="12192000" cy="523220"/>
          </a:xfrm>
          <a:prstGeom prst="rect">
            <a:avLst/>
          </a:prstGeom>
          <a:gradFill>
            <a:gsLst>
              <a:gs pos="81000">
                <a:schemeClr val="bg1">
                  <a:lumMod val="50000"/>
                </a:schemeClr>
              </a:gs>
              <a:gs pos="0">
                <a:schemeClr val="tx1">
                  <a:lumMod val="85000"/>
                  <a:lumOff val="15000"/>
                </a:schemeClr>
              </a:gs>
              <a:gs pos="100000">
                <a:schemeClr val="bg1">
                  <a:lumMod val="65000"/>
                </a:schemeClr>
              </a:gs>
              <a:gs pos="100000">
                <a:schemeClr val="bg1">
                  <a:lumMod val="50000"/>
                </a:schemeClr>
              </a:gs>
            </a:gsLst>
            <a:lin ang="5400000" scaled="1"/>
          </a:gradFill>
        </p:spPr>
        <p:txBody>
          <a:bodyPr wrap="square" rtlCol="0">
            <a:spAutoFit/>
          </a:bodyPr>
          <a:lstStyle/>
          <a:p>
            <a:r>
              <a:rPr lang="en-US" sz="2800" b="1" dirty="0">
                <a:solidFill>
                  <a:schemeClr val="bg1"/>
                </a:solidFill>
                <a:latin typeface="Georgia" panose="02040502050405020303" pitchFamily="18" charset="0"/>
                <a:cs typeface="Calibri" panose="020F0502020204030204" pitchFamily="34" charset="0"/>
              </a:rPr>
              <a:t>APE and ADS </a:t>
            </a:r>
            <a:r>
              <a:rPr lang="en-US" sz="2800" b="1" dirty="0" smtClean="0">
                <a:solidFill>
                  <a:schemeClr val="bg1"/>
                </a:solidFill>
                <a:latin typeface="Georgia" panose="02040502050405020303" pitchFamily="18" charset="0"/>
                <a:cs typeface="Calibri" panose="020F0502020204030204" pitchFamily="34" charset="0"/>
              </a:rPr>
              <a:t>Content – Helpful Hints</a:t>
            </a:r>
            <a:endParaRPr lang="en-US" sz="2800" b="1" dirty="0">
              <a:solidFill>
                <a:schemeClr val="bg1"/>
              </a:solidFill>
              <a:latin typeface="Georgia" panose="02040502050405020303" pitchFamily="18" charset="0"/>
              <a:cs typeface="Calibri" panose="020F0502020204030204" pitchFamily="34" charset="0"/>
            </a:endParaRPr>
          </a:p>
        </p:txBody>
      </p:sp>
      <p:sp>
        <p:nvSpPr>
          <p:cNvPr id="4" name="Rectangle 3"/>
          <p:cNvSpPr/>
          <p:nvPr/>
        </p:nvSpPr>
        <p:spPr>
          <a:xfrm>
            <a:off x="243751" y="1001524"/>
            <a:ext cx="10355986" cy="2246769"/>
          </a:xfrm>
          <a:prstGeom prst="rect">
            <a:avLst/>
          </a:prstGeom>
        </p:spPr>
        <p:txBody>
          <a:bodyPr wrap="square">
            <a:spAutoFit/>
          </a:bodyPr>
          <a:lstStyle/>
          <a:p>
            <a:pPr marL="285750" indent="-285750">
              <a:buFont typeface="Arial" panose="020B0604020202020204" pitchFamily="34" charset="0"/>
              <a:buChar char="•"/>
            </a:pPr>
            <a:r>
              <a:rPr lang="en-US" dirty="0" smtClean="0"/>
              <a:t>Program </a:t>
            </a:r>
            <a:r>
              <a:rPr lang="en-US" dirty="0"/>
              <a:t>expected to utilize ADS data sources wherever applicable to complete APE </a:t>
            </a:r>
            <a:r>
              <a:rPr lang="en-US" dirty="0" smtClean="0"/>
              <a:t>template</a:t>
            </a:r>
          </a:p>
          <a:p>
            <a:pPr marL="285750" indent="-285750">
              <a:buFont typeface="Arial" panose="020B0604020202020204" pitchFamily="34" charset="0"/>
              <a:buChar char="•"/>
            </a:pPr>
            <a:endParaRPr lang="en-US" dirty="0"/>
          </a:p>
          <a:p>
            <a:pPr marL="285750" marR="1080" indent="-285750">
              <a:buFont typeface="Arial" panose="020B0604020202020204" pitchFamily="34" charset="0"/>
              <a:buChar char="•"/>
            </a:pPr>
            <a:r>
              <a:rPr lang="en-US" dirty="0">
                <a:latin typeface="Calibri" panose="020F0502020204030204" pitchFamily="34" charset="0"/>
              </a:rPr>
              <a:t>Double dip with APE and ADS as much as is feasible for your </a:t>
            </a:r>
            <a:r>
              <a:rPr lang="en-US" dirty="0" smtClean="0">
                <a:latin typeface="Calibri" panose="020F0502020204030204" pitchFamily="34" charset="0"/>
              </a:rPr>
              <a:t>program</a:t>
            </a:r>
            <a:endParaRPr lang="en-US" dirty="0">
              <a:latin typeface="Calibri" panose="020F0502020204030204" pitchFamily="34" charset="0"/>
            </a:endParaRPr>
          </a:p>
          <a:p>
            <a:pPr marL="285750" indent="-285750">
              <a:buFont typeface="Arial" panose="020B0604020202020204" pitchFamily="34" charset="0"/>
              <a:buChar char="•"/>
            </a:pPr>
            <a:endParaRPr lang="en-US" dirty="0">
              <a:latin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rPr>
              <a:t>Make the work count twice</a:t>
            </a:r>
            <a:r>
              <a:rPr lang="en-US" dirty="0" smtClean="0">
                <a:latin typeface="Calibri" panose="020F0502020204030204" pitchFamily="34" charset="0"/>
              </a:rPr>
              <a:t>!</a:t>
            </a:r>
          </a:p>
          <a:p>
            <a:pPr marL="285750" indent="-285750">
              <a:buFont typeface="Arial" panose="020B0604020202020204" pitchFamily="34" charset="0"/>
              <a:buChar char="•"/>
            </a:pPr>
            <a:endParaRPr lang="en-US" dirty="0">
              <a:latin typeface="Calibri" panose="020F0502020204030204" pitchFamily="34" charset="0"/>
            </a:endParaRPr>
          </a:p>
          <a:p>
            <a:pPr marL="285750" indent="-285750">
              <a:buFont typeface="Arial" panose="020B0604020202020204" pitchFamily="34" charset="0"/>
              <a:buChar char="•"/>
            </a:pPr>
            <a:r>
              <a:rPr lang="en-US" dirty="0" smtClean="0">
                <a:latin typeface="Calibri" panose="020F0502020204030204" pitchFamily="34" charset="0"/>
              </a:rPr>
              <a:t>Additional ADS support resources to be provided</a:t>
            </a:r>
            <a:endParaRPr lang="en-US" dirty="0">
              <a:latin typeface="Calibri" panose="020F0502020204030204" pitchFamily="34" charset="0"/>
            </a:endParaRPr>
          </a:p>
          <a:p>
            <a:pPr marL="285750" indent="-285750">
              <a:buFont typeface="Arial" panose="020B0604020202020204" pitchFamily="34" charset="0"/>
              <a:buChar char="•"/>
            </a:pPr>
            <a:endParaRPr lang="en-US" sz="1400" dirty="0">
              <a:latin typeface="Calibri" panose="020F0502020204030204" pitchFamily="34" charset="0"/>
            </a:endParaRPr>
          </a:p>
        </p:txBody>
      </p:sp>
    </p:spTree>
    <p:extLst>
      <p:ext uri="{BB962C8B-B14F-4D97-AF65-F5344CB8AC3E}">
        <p14:creationId xmlns:p14="http://schemas.microsoft.com/office/powerpoint/2010/main" val="483329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6063662"/>
            <a:ext cx="12192000" cy="794338"/>
          </a:xfrm>
          <a:prstGeom prst="rect">
            <a:avLst/>
          </a:prstGeom>
        </p:spPr>
      </p:pic>
      <p:sp>
        <p:nvSpPr>
          <p:cNvPr id="11" name="TextBox 10"/>
          <p:cNvSpPr txBox="1"/>
          <p:nvPr/>
        </p:nvSpPr>
        <p:spPr>
          <a:xfrm>
            <a:off x="0" y="0"/>
            <a:ext cx="12192000" cy="523220"/>
          </a:xfrm>
          <a:prstGeom prst="rect">
            <a:avLst/>
          </a:prstGeom>
          <a:gradFill>
            <a:gsLst>
              <a:gs pos="81000">
                <a:schemeClr val="bg1">
                  <a:lumMod val="50000"/>
                </a:schemeClr>
              </a:gs>
              <a:gs pos="0">
                <a:schemeClr val="tx1">
                  <a:lumMod val="85000"/>
                  <a:lumOff val="15000"/>
                </a:schemeClr>
              </a:gs>
              <a:gs pos="100000">
                <a:schemeClr val="bg1">
                  <a:lumMod val="65000"/>
                </a:schemeClr>
              </a:gs>
              <a:gs pos="100000">
                <a:schemeClr val="bg1">
                  <a:lumMod val="50000"/>
                </a:schemeClr>
              </a:gs>
            </a:gsLst>
            <a:lin ang="5400000" scaled="1"/>
          </a:gradFill>
        </p:spPr>
        <p:txBody>
          <a:bodyPr wrap="square" rtlCol="0">
            <a:spAutoFit/>
          </a:bodyPr>
          <a:lstStyle/>
          <a:p>
            <a:r>
              <a:rPr lang="en-US" sz="2800" b="1" dirty="0" smtClean="0">
                <a:solidFill>
                  <a:schemeClr val="bg1"/>
                </a:solidFill>
                <a:latin typeface="Georgia" panose="02040502050405020303" pitchFamily="18" charset="0"/>
                <a:cs typeface="Calibri" panose="020F0502020204030204" pitchFamily="34" charset="0"/>
              </a:rPr>
              <a:t>APE Q &amp; A Guide – Program Evaluation Committee (PEC)</a:t>
            </a:r>
            <a:endParaRPr lang="en-US" sz="2400" dirty="0">
              <a:solidFill>
                <a:schemeClr val="bg1"/>
              </a:solidFill>
              <a:latin typeface="Georgia" panose="02040502050405020303" pitchFamily="18" charset="0"/>
              <a:cs typeface="Calibri" panose="020F0502020204030204" pitchFamily="34" charset="0"/>
            </a:endParaRPr>
          </a:p>
        </p:txBody>
      </p:sp>
      <p:sp>
        <p:nvSpPr>
          <p:cNvPr id="2" name="Rectangle 1"/>
          <p:cNvSpPr/>
          <p:nvPr/>
        </p:nvSpPr>
        <p:spPr>
          <a:xfrm>
            <a:off x="3048000" y="2228672"/>
            <a:ext cx="6096000" cy="338554"/>
          </a:xfrm>
          <a:prstGeom prst="rect">
            <a:avLst/>
          </a:prstGeom>
        </p:spPr>
        <p:txBody>
          <a:bodyPr>
            <a:spAutoFit/>
          </a:bodyPr>
          <a:lstStyle/>
          <a:p>
            <a:endParaRPr lang="en-US" sz="800" dirty="0">
              <a:latin typeface="Times New Roman" panose="02020603050405020304" pitchFamily="18" charset="0"/>
            </a:endParaRPr>
          </a:p>
          <a:p>
            <a:endParaRPr lang="en-US" sz="800" dirty="0">
              <a:latin typeface="Times New Roman" panose="02020603050405020304" pitchFamily="18" charset="0"/>
            </a:endParaRPr>
          </a:p>
        </p:txBody>
      </p:sp>
      <p:sp>
        <p:nvSpPr>
          <p:cNvPr id="4" name="Rectangle 3"/>
          <p:cNvSpPr/>
          <p:nvPr/>
        </p:nvSpPr>
        <p:spPr>
          <a:xfrm>
            <a:off x="0" y="751881"/>
            <a:ext cx="12060340" cy="369332"/>
          </a:xfrm>
          <a:prstGeom prst="rect">
            <a:avLst/>
          </a:prstGeom>
        </p:spPr>
        <p:txBody>
          <a:bodyPr wrap="square">
            <a:spAutoFit/>
          </a:bodyPr>
          <a:lstStyle/>
          <a:p>
            <a:r>
              <a:rPr lang="en-US" sz="1200" dirty="0">
                <a:latin typeface="Calibri" panose="020F0502020204030204" pitchFamily="34" charset="0"/>
                <a:ea typeface="Arial" panose="020B0604020202020204" pitchFamily="34" charset="0"/>
                <a:cs typeface="Arial" panose="020B0604020202020204" pitchFamily="34" charset="0"/>
              </a:rPr>
              <a:t> </a:t>
            </a:r>
            <a:r>
              <a:rPr lang="en-US" sz="1600" dirty="0">
                <a:latin typeface="Calibri" panose="020F0502020204030204" pitchFamily="34" charset="0"/>
                <a:ea typeface="Arial" panose="020B0604020202020204" pitchFamily="34" charset="0"/>
                <a:cs typeface="Arial" panose="020B0604020202020204" pitchFamily="34" charset="0"/>
              </a:rPr>
              <a:t> </a:t>
            </a:r>
            <a:r>
              <a:rPr lang="en-US" b="1" dirty="0"/>
              <a:t> What is the purpose of the PEC discussion? </a:t>
            </a:r>
            <a:r>
              <a:rPr lang="en-US" sz="1600" dirty="0">
                <a:ea typeface="Arial" panose="020B0604020202020204" pitchFamily="34" charset="0"/>
              </a:rPr>
              <a:t> </a:t>
            </a:r>
            <a:endParaRPr lang="en-US" sz="1600" dirty="0" smtClean="0">
              <a:ea typeface="Arial" panose="020B0604020202020204" pitchFamily="34" charset="0"/>
            </a:endParaRPr>
          </a:p>
        </p:txBody>
      </p:sp>
      <p:sp>
        <p:nvSpPr>
          <p:cNvPr id="8" name="Rectangle 7"/>
          <p:cNvSpPr/>
          <p:nvPr/>
        </p:nvSpPr>
        <p:spPr>
          <a:xfrm>
            <a:off x="2750414" y="4472930"/>
            <a:ext cx="6096000" cy="369332"/>
          </a:xfrm>
          <a:prstGeom prst="rect">
            <a:avLst/>
          </a:prstGeom>
        </p:spPr>
        <p:txBody>
          <a:bodyPr>
            <a:spAutoFit/>
          </a:bodyPr>
          <a:lstStyle/>
          <a:p>
            <a:r>
              <a:rPr lang="en-US" dirty="0"/>
              <a:t> </a:t>
            </a:r>
          </a:p>
        </p:txBody>
      </p:sp>
      <p:sp>
        <p:nvSpPr>
          <p:cNvPr id="5" name="Rectangle 4"/>
          <p:cNvSpPr/>
          <p:nvPr/>
        </p:nvSpPr>
        <p:spPr>
          <a:xfrm>
            <a:off x="183963" y="1121213"/>
            <a:ext cx="11454347" cy="3539430"/>
          </a:xfrm>
          <a:prstGeom prst="rect">
            <a:avLst/>
          </a:prstGeom>
        </p:spPr>
        <p:txBody>
          <a:bodyPr wrap="square">
            <a:spAutoFit/>
          </a:bodyPr>
          <a:lstStyle/>
          <a:p>
            <a:pPr>
              <a:spcBef>
                <a:spcPts val="40"/>
              </a:spcBef>
            </a:pPr>
            <a:r>
              <a:rPr lang="en-US" sz="1600" dirty="0" smtClean="0">
                <a:latin typeface="Calibri" panose="020F0502020204030204" pitchFamily="34" charset="0"/>
                <a:ea typeface="Arial" panose="020B0604020202020204" pitchFamily="34" charset="0"/>
                <a:cs typeface="Arial" panose="020B0604020202020204" pitchFamily="34" charset="0"/>
              </a:rPr>
              <a:t>The </a:t>
            </a:r>
            <a:r>
              <a:rPr lang="en-US" sz="1600" dirty="0">
                <a:latin typeface="Calibri" panose="020F0502020204030204" pitchFamily="34" charset="0"/>
                <a:ea typeface="Arial" panose="020B0604020202020204" pitchFamily="34" charset="0"/>
                <a:cs typeface="Arial" panose="020B0604020202020204" pitchFamily="34" charset="0"/>
              </a:rPr>
              <a:t>purpose of the PEC discussion is to annually review your program aims to determine whether your program is achieving its aims. The PEC should review data to measure the success of the program in achieving its aims. Over time, the PEC may recommend changes to existing aims or new aims may need to be considered.</a:t>
            </a:r>
            <a:endParaRPr lang="en-US" sz="1600" dirty="0">
              <a:latin typeface="Arial" panose="020B0604020202020204" pitchFamily="34" charset="0"/>
              <a:ea typeface="Arial" panose="020B0604020202020204" pitchFamily="34" charset="0"/>
            </a:endParaRPr>
          </a:p>
          <a:p>
            <a:pPr>
              <a:spcBef>
                <a:spcPts val="40"/>
              </a:spcBef>
            </a:pPr>
            <a:r>
              <a:rPr lang="en-US" sz="1600" dirty="0">
                <a:latin typeface="Calibri" panose="020F0502020204030204" pitchFamily="34" charset="0"/>
                <a:ea typeface="Arial" panose="020B0604020202020204" pitchFamily="34" charset="0"/>
                <a:cs typeface="Arial" panose="020B0604020202020204" pitchFamily="34" charset="0"/>
              </a:rPr>
              <a:t> </a:t>
            </a:r>
            <a:endParaRPr lang="en-US" sz="1600" dirty="0" smtClean="0">
              <a:latin typeface="Calibri" panose="020F0502020204030204" pitchFamily="34" charset="0"/>
              <a:ea typeface="Arial" panose="020B0604020202020204" pitchFamily="34" charset="0"/>
              <a:cs typeface="Arial" panose="020B0604020202020204" pitchFamily="34" charset="0"/>
            </a:endParaRPr>
          </a:p>
          <a:p>
            <a:pPr>
              <a:spcBef>
                <a:spcPts val="40"/>
              </a:spcBef>
            </a:pPr>
            <a:endParaRPr lang="en-US" sz="1600" dirty="0">
              <a:latin typeface="Arial" panose="020B0604020202020204" pitchFamily="34" charset="0"/>
              <a:ea typeface="Arial" panose="020B0604020202020204" pitchFamily="34" charset="0"/>
            </a:endParaRPr>
          </a:p>
          <a:p>
            <a:pPr marL="285750" indent="-285750">
              <a:buFont typeface="Arial" panose="020B0604020202020204" pitchFamily="34" charset="0"/>
              <a:buChar char="•"/>
            </a:pPr>
            <a:r>
              <a:rPr lang="en-US" sz="1600" dirty="0">
                <a:latin typeface="Calibri" panose="020F0502020204030204" pitchFamily="34" charset="0"/>
                <a:ea typeface="Arial" panose="020B0604020202020204" pitchFamily="34" charset="0"/>
                <a:cs typeface="Arial" panose="020B0604020202020204" pitchFamily="34" charset="0"/>
              </a:rPr>
              <a:t>The PEC should review data collected by the program to measure its success. Surveys of graduates may be one way to determine whether graduates are going into careers that your program is targeting. </a:t>
            </a:r>
            <a:endParaRPr lang="en-US" sz="1600" dirty="0" smtClean="0">
              <a:latin typeface="Calibri" panose="020F050202020403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600" dirty="0">
              <a:latin typeface="Calibri" panose="020F050202020403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smtClean="0">
                <a:latin typeface="Calibri" panose="020F0502020204030204" pitchFamily="34" charset="0"/>
                <a:ea typeface="Arial" panose="020B0604020202020204" pitchFamily="34" charset="0"/>
                <a:cs typeface="Arial" panose="020B0604020202020204" pitchFamily="34" charset="0"/>
              </a:rPr>
              <a:t>The </a:t>
            </a:r>
            <a:r>
              <a:rPr lang="en-US" sz="1600" dirty="0">
                <a:latin typeface="Calibri" panose="020F0502020204030204" pitchFamily="34" charset="0"/>
                <a:ea typeface="Arial" panose="020B0604020202020204" pitchFamily="34" charset="0"/>
                <a:cs typeface="Arial" panose="020B0604020202020204" pitchFamily="34" charset="0"/>
              </a:rPr>
              <a:t>PEC may also be able to identify other data sources that can be reviewed annually to measure the program’s success in meeting its aims. This date can be reported in your </a:t>
            </a:r>
            <a:r>
              <a:rPr lang="en-US" sz="1600" dirty="0" err="1">
                <a:latin typeface="Calibri" panose="020F0502020204030204" pitchFamily="34" charset="0"/>
                <a:ea typeface="Arial" panose="020B0604020202020204" pitchFamily="34" charset="0"/>
                <a:cs typeface="Arial" panose="020B0604020202020204" pitchFamily="34" charset="0"/>
              </a:rPr>
              <a:t>WebADS</a:t>
            </a:r>
            <a:r>
              <a:rPr lang="en-US" sz="1600" dirty="0">
                <a:latin typeface="Calibri" panose="020F0502020204030204" pitchFamily="34" charset="0"/>
                <a:ea typeface="Arial" panose="020B0604020202020204" pitchFamily="34" charset="0"/>
                <a:cs typeface="Arial" panose="020B0604020202020204" pitchFamily="34" charset="0"/>
              </a:rPr>
              <a:t> Annual Update to demonstrate to your RC whether your program is successful in meeting its aims. </a:t>
            </a:r>
            <a:endParaRPr lang="en-US" sz="1600" dirty="0" smtClean="0">
              <a:latin typeface="Calibri" panose="020F050202020403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600" dirty="0">
              <a:latin typeface="Calibri" panose="020F0502020204030204" pitchFamily="34" charset="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smtClean="0">
                <a:latin typeface="Calibri" panose="020F0502020204030204" pitchFamily="34" charset="0"/>
                <a:ea typeface="Arial" panose="020B0604020202020204" pitchFamily="34" charset="0"/>
                <a:cs typeface="Arial" panose="020B0604020202020204" pitchFamily="34" charset="0"/>
              </a:rPr>
              <a:t>If the </a:t>
            </a:r>
            <a:r>
              <a:rPr lang="en-US" sz="1600" dirty="0">
                <a:latin typeface="Calibri" panose="020F0502020204030204" pitchFamily="34" charset="0"/>
                <a:ea typeface="Arial" panose="020B0604020202020204" pitchFamily="34" charset="0"/>
                <a:cs typeface="Arial" panose="020B0604020202020204" pitchFamily="34" charset="0"/>
              </a:rPr>
              <a:t>PEC sees a need to edit the program aims, this language will likely become a part of the programs description to attract new applicants to your program, and should also be uploaded into </a:t>
            </a:r>
            <a:r>
              <a:rPr lang="en-US" sz="1600" dirty="0" err="1">
                <a:latin typeface="Calibri" panose="020F0502020204030204" pitchFamily="34" charset="0"/>
                <a:ea typeface="Arial" panose="020B0604020202020204" pitchFamily="34" charset="0"/>
                <a:cs typeface="Arial" panose="020B0604020202020204" pitchFamily="34" charset="0"/>
              </a:rPr>
              <a:t>WebADS</a:t>
            </a:r>
            <a:r>
              <a:rPr lang="en-US" sz="1600" dirty="0">
                <a:latin typeface="Calibri" panose="020F0502020204030204" pitchFamily="34" charset="0"/>
                <a:ea typeface="Arial" panose="020B0604020202020204" pitchFamily="34" charset="0"/>
                <a:cs typeface="Arial" panose="020B0604020202020204" pitchFamily="34" charset="0"/>
              </a:rPr>
              <a:t> to advise your RC of the programs future goals.</a:t>
            </a:r>
            <a:endParaRPr lang="en-US" sz="1600" dirty="0"/>
          </a:p>
        </p:txBody>
      </p:sp>
    </p:spTree>
    <p:extLst>
      <p:ext uri="{BB962C8B-B14F-4D97-AF65-F5344CB8AC3E}">
        <p14:creationId xmlns:p14="http://schemas.microsoft.com/office/powerpoint/2010/main" val="884447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6063662"/>
            <a:ext cx="12192000" cy="794338"/>
          </a:xfrm>
          <a:prstGeom prst="rect">
            <a:avLst/>
          </a:prstGeom>
        </p:spPr>
      </p:pic>
      <p:sp>
        <p:nvSpPr>
          <p:cNvPr id="11" name="TextBox 10"/>
          <p:cNvSpPr txBox="1"/>
          <p:nvPr/>
        </p:nvSpPr>
        <p:spPr>
          <a:xfrm>
            <a:off x="0" y="0"/>
            <a:ext cx="12192000" cy="523220"/>
          </a:xfrm>
          <a:prstGeom prst="rect">
            <a:avLst/>
          </a:prstGeom>
          <a:gradFill>
            <a:gsLst>
              <a:gs pos="81000">
                <a:schemeClr val="bg1">
                  <a:lumMod val="50000"/>
                </a:schemeClr>
              </a:gs>
              <a:gs pos="0">
                <a:schemeClr val="tx1">
                  <a:lumMod val="85000"/>
                  <a:lumOff val="15000"/>
                </a:schemeClr>
              </a:gs>
              <a:gs pos="100000">
                <a:schemeClr val="bg1">
                  <a:lumMod val="65000"/>
                </a:schemeClr>
              </a:gs>
              <a:gs pos="100000">
                <a:schemeClr val="bg1">
                  <a:lumMod val="50000"/>
                </a:schemeClr>
              </a:gs>
            </a:gsLst>
            <a:lin ang="5400000" scaled="1"/>
          </a:gradFill>
        </p:spPr>
        <p:txBody>
          <a:bodyPr wrap="square" rtlCol="0">
            <a:spAutoFit/>
          </a:bodyPr>
          <a:lstStyle/>
          <a:p>
            <a:r>
              <a:rPr lang="en-US" sz="2800" b="1" dirty="0" smtClean="0">
                <a:solidFill>
                  <a:schemeClr val="bg1"/>
                </a:solidFill>
                <a:latin typeface="Georgia" panose="02040502050405020303" pitchFamily="18" charset="0"/>
                <a:cs typeface="Calibri" panose="020F0502020204030204" pitchFamily="34" charset="0"/>
              </a:rPr>
              <a:t>APE Q &amp; A Guide – Action Items</a:t>
            </a:r>
            <a:endParaRPr lang="en-US" sz="2400" dirty="0">
              <a:solidFill>
                <a:schemeClr val="bg1"/>
              </a:solidFill>
              <a:latin typeface="Georgia" panose="02040502050405020303" pitchFamily="18" charset="0"/>
              <a:cs typeface="Calibri" panose="020F0502020204030204" pitchFamily="34" charset="0"/>
            </a:endParaRPr>
          </a:p>
        </p:txBody>
      </p:sp>
      <p:sp>
        <p:nvSpPr>
          <p:cNvPr id="2" name="Rectangle 1"/>
          <p:cNvSpPr/>
          <p:nvPr/>
        </p:nvSpPr>
        <p:spPr>
          <a:xfrm>
            <a:off x="3048000" y="2228672"/>
            <a:ext cx="6096000" cy="338554"/>
          </a:xfrm>
          <a:prstGeom prst="rect">
            <a:avLst/>
          </a:prstGeom>
        </p:spPr>
        <p:txBody>
          <a:bodyPr>
            <a:spAutoFit/>
          </a:bodyPr>
          <a:lstStyle/>
          <a:p>
            <a:endParaRPr lang="en-US" sz="800" dirty="0">
              <a:latin typeface="Times New Roman" panose="02020603050405020304" pitchFamily="18" charset="0"/>
            </a:endParaRPr>
          </a:p>
          <a:p>
            <a:endParaRPr lang="en-US" sz="800" dirty="0">
              <a:latin typeface="Times New Roman" panose="02020603050405020304" pitchFamily="18" charset="0"/>
            </a:endParaRPr>
          </a:p>
        </p:txBody>
      </p:sp>
      <p:sp>
        <p:nvSpPr>
          <p:cNvPr id="4" name="Rectangle 3"/>
          <p:cNvSpPr/>
          <p:nvPr/>
        </p:nvSpPr>
        <p:spPr>
          <a:xfrm>
            <a:off x="0" y="751881"/>
            <a:ext cx="12060340" cy="615553"/>
          </a:xfrm>
          <a:prstGeom prst="rect">
            <a:avLst/>
          </a:prstGeom>
        </p:spPr>
        <p:txBody>
          <a:bodyPr wrap="square">
            <a:spAutoFit/>
          </a:bodyPr>
          <a:lstStyle/>
          <a:p>
            <a:r>
              <a:rPr lang="en-US" sz="1200" dirty="0">
                <a:latin typeface="Calibri" panose="020F0502020204030204" pitchFamily="34" charset="0"/>
                <a:ea typeface="Arial" panose="020B0604020202020204" pitchFamily="34" charset="0"/>
                <a:cs typeface="Arial" panose="020B0604020202020204" pitchFamily="34" charset="0"/>
              </a:rPr>
              <a:t> </a:t>
            </a:r>
            <a:r>
              <a:rPr lang="en-US" sz="1600" dirty="0">
                <a:latin typeface="Calibri" panose="020F0502020204030204" pitchFamily="34" charset="0"/>
                <a:ea typeface="Arial" panose="020B0604020202020204" pitchFamily="34" charset="0"/>
                <a:cs typeface="Arial" panose="020B0604020202020204" pitchFamily="34" charset="0"/>
              </a:rPr>
              <a:t> </a:t>
            </a:r>
            <a:r>
              <a:rPr lang="en-US" b="1" dirty="0"/>
              <a:t> What are some action items that might need to be added to the APE template?</a:t>
            </a:r>
          </a:p>
          <a:p>
            <a:r>
              <a:rPr lang="en-US" sz="1600" dirty="0">
                <a:ea typeface="Arial" panose="020B0604020202020204" pitchFamily="34" charset="0"/>
              </a:rPr>
              <a:t> </a:t>
            </a:r>
            <a:endParaRPr lang="en-US" sz="1600" dirty="0" smtClean="0">
              <a:ea typeface="Arial" panose="020B0604020202020204" pitchFamily="34" charset="0"/>
            </a:endParaRPr>
          </a:p>
        </p:txBody>
      </p:sp>
      <p:sp>
        <p:nvSpPr>
          <p:cNvPr id="8" name="Rectangle 7"/>
          <p:cNvSpPr/>
          <p:nvPr/>
        </p:nvSpPr>
        <p:spPr>
          <a:xfrm>
            <a:off x="2750414" y="4472930"/>
            <a:ext cx="6096000" cy="369332"/>
          </a:xfrm>
          <a:prstGeom prst="rect">
            <a:avLst/>
          </a:prstGeom>
        </p:spPr>
        <p:txBody>
          <a:bodyPr>
            <a:spAutoFit/>
          </a:bodyPr>
          <a:lstStyle/>
          <a:p>
            <a:r>
              <a:rPr lang="en-US" dirty="0"/>
              <a:t> </a:t>
            </a:r>
          </a:p>
        </p:txBody>
      </p:sp>
      <p:sp>
        <p:nvSpPr>
          <p:cNvPr id="5" name="Rectangle 4"/>
          <p:cNvSpPr/>
          <p:nvPr/>
        </p:nvSpPr>
        <p:spPr>
          <a:xfrm>
            <a:off x="-384154" y="1224930"/>
            <a:ext cx="11454347" cy="2490618"/>
          </a:xfrm>
          <a:prstGeom prst="rect">
            <a:avLst/>
          </a:prstGeom>
        </p:spPr>
        <p:txBody>
          <a:bodyPr wrap="square">
            <a:spAutoFit/>
          </a:bodyPr>
          <a:lstStyle/>
          <a:p>
            <a:pPr>
              <a:spcBef>
                <a:spcPts val="30"/>
              </a:spcBef>
            </a:pPr>
            <a:r>
              <a:rPr lang="en-US" sz="2000" b="1" dirty="0">
                <a:latin typeface="Calibri" panose="020F0502020204030204" pitchFamily="34" charset="0"/>
                <a:ea typeface="Arial" panose="020B0604020202020204" pitchFamily="34" charset="0"/>
                <a:cs typeface="Arial" panose="020B0604020202020204" pitchFamily="34" charset="0"/>
              </a:rPr>
              <a:t> </a:t>
            </a:r>
            <a:endParaRPr lang="en-US" sz="1600" dirty="0">
              <a:latin typeface="Arial" panose="020B0604020202020204" pitchFamily="34" charset="0"/>
              <a:ea typeface="Arial" panose="020B0604020202020204" pitchFamily="34" charset="0"/>
            </a:endParaRPr>
          </a:p>
          <a:p>
            <a:pPr marL="819150" marR="74295" indent="-285750">
              <a:lnSpc>
                <a:spcPct val="107000"/>
              </a:lnSpc>
              <a:spcBef>
                <a:spcPts val="0"/>
              </a:spcBef>
              <a:spcAft>
                <a:spcPts val="0"/>
              </a:spcAft>
              <a:buFont typeface="Arial" panose="020B0604020202020204" pitchFamily="34" charset="0"/>
              <a:buChar char="•"/>
            </a:pPr>
            <a:r>
              <a:rPr lang="en-US" sz="1600" dirty="0">
                <a:ea typeface="Arial" panose="020B0604020202020204" pitchFamily="34" charset="0"/>
                <a:cs typeface="Arial" panose="020B0604020202020204" pitchFamily="34" charset="0"/>
              </a:rPr>
              <a:t>Action items may include ideas the PEC members identified to measure the program’s success in the future. </a:t>
            </a:r>
            <a:endParaRPr lang="en-US" sz="1600" dirty="0" smtClean="0">
              <a:ea typeface="Arial" panose="020B0604020202020204" pitchFamily="34" charset="0"/>
              <a:cs typeface="Arial" panose="020B0604020202020204" pitchFamily="34" charset="0"/>
            </a:endParaRPr>
          </a:p>
          <a:p>
            <a:pPr marL="533400" marR="74295">
              <a:lnSpc>
                <a:spcPct val="107000"/>
              </a:lnSpc>
              <a:spcBef>
                <a:spcPts val="0"/>
              </a:spcBef>
              <a:spcAft>
                <a:spcPts val="0"/>
              </a:spcAft>
            </a:pPr>
            <a:endParaRPr lang="en-US" sz="1600" dirty="0" smtClean="0">
              <a:ea typeface="Arial" panose="020B0604020202020204" pitchFamily="34" charset="0"/>
              <a:cs typeface="Arial" panose="020B0604020202020204" pitchFamily="34" charset="0"/>
            </a:endParaRPr>
          </a:p>
          <a:p>
            <a:pPr marL="819150" marR="74295" indent="-285750">
              <a:lnSpc>
                <a:spcPct val="107000"/>
              </a:lnSpc>
              <a:spcBef>
                <a:spcPts val="0"/>
              </a:spcBef>
              <a:spcAft>
                <a:spcPts val="0"/>
              </a:spcAft>
              <a:buFont typeface="Arial" panose="020B0604020202020204" pitchFamily="34" charset="0"/>
              <a:buChar char="•"/>
            </a:pPr>
            <a:r>
              <a:rPr lang="en-US" sz="1600" dirty="0" smtClean="0">
                <a:ea typeface="Arial" panose="020B0604020202020204" pitchFamily="34" charset="0"/>
                <a:cs typeface="Arial" panose="020B0604020202020204" pitchFamily="34" charset="0"/>
              </a:rPr>
              <a:t>Example: Some </a:t>
            </a:r>
            <a:r>
              <a:rPr lang="en-US" sz="1600" dirty="0">
                <a:ea typeface="Arial" panose="020B0604020202020204" pitchFamily="34" charset="0"/>
                <a:cs typeface="Arial" panose="020B0604020202020204" pitchFamily="34" charset="0"/>
              </a:rPr>
              <a:t>programs utilize a graduate survey to collect data on the types of careers graduates are obtaining after training. If work groups are developed as a result of the PEC discussion, this could also be included as an action item. </a:t>
            </a:r>
            <a:endParaRPr lang="en-US" sz="1600" dirty="0" smtClean="0">
              <a:ea typeface="Arial" panose="020B0604020202020204" pitchFamily="34" charset="0"/>
              <a:cs typeface="Arial" panose="020B0604020202020204" pitchFamily="34" charset="0"/>
            </a:endParaRPr>
          </a:p>
          <a:p>
            <a:pPr marL="819150" marR="74295" indent="-285750">
              <a:lnSpc>
                <a:spcPct val="107000"/>
              </a:lnSpc>
              <a:spcBef>
                <a:spcPts val="0"/>
              </a:spcBef>
              <a:spcAft>
                <a:spcPts val="0"/>
              </a:spcAft>
              <a:buFont typeface="Arial" panose="020B0604020202020204" pitchFamily="34" charset="0"/>
              <a:buChar char="•"/>
            </a:pPr>
            <a:endParaRPr lang="en-US" sz="1600" dirty="0">
              <a:ea typeface="Arial" panose="020B0604020202020204" pitchFamily="34" charset="0"/>
              <a:cs typeface="Arial" panose="020B0604020202020204" pitchFamily="34" charset="0"/>
            </a:endParaRPr>
          </a:p>
          <a:p>
            <a:pPr marL="819150" marR="74295" indent="-285750">
              <a:lnSpc>
                <a:spcPct val="107000"/>
              </a:lnSpc>
              <a:spcBef>
                <a:spcPts val="0"/>
              </a:spcBef>
              <a:spcAft>
                <a:spcPts val="0"/>
              </a:spcAft>
              <a:buFont typeface="Arial" panose="020B0604020202020204" pitchFamily="34" charset="0"/>
              <a:buChar char="•"/>
            </a:pPr>
            <a:r>
              <a:rPr lang="en-US" sz="1600" dirty="0" smtClean="0">
                <a:ea typeface="Arial" panose="020B0604020202020204" pitchFamily="34" charset="0"/>
                <a:cs typeface="Arial" panose="020B0604020202020204" pitchFamily="34" charset="0"/>
              </a:rPr>
              <a:t>The </a:t>
            </a:r>
            <a:r>
              <a:rPr lang="en-US" sz="1600" dirty="0">
                <a:ea typeface="Arial" panose="020B0604020202020204" pitchFamily="34" charset="0"/>
                <a:cs typeface="Arial" panose="020B0604020202020204" pitchFamily="34" charset="0"/>
              </a:rPr>
              <a:t>PEC may charge a small group of members to edit the program description prior to your next recruitment seasons, or identify other aims to include in the program statement to meet changing needs in the specialty</a:t>
            </a:r>
            <a:endParaRPr lang="en-US" sz="1600" dirty="0">
              <a:ea typeface="Arial" panose="020B0604020202020204" pitchFamily="34" charset="0"/>
            </a:endParaRPr>
          </a:p>
          <a:p>
            <a:pPr>
              <a:spcBef>
                <a:spcPts val="40"/>
              </a:spcBef>
            </a:pPr>
            <a:endParaRPr lang="en-US" sz="1600" dirty="0"/>
          </a:p>
        </p:txBody>
      </p:sp>
    </p:spTree>
    <p:extLst>
      <p:ext uri="{BB962C8B-B14F-4D97-AF65-F5344CB8AC3E}">
        <p14:creationId xmlns:p14="http://schemas.microsoft.com/office/powerpoint/2010/main" val="1396058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6063662"/>
            <a:ext cx="12192000" cy="794338"/>
          </a:xfrm>
          <a:prstGeom prst="rect">
            <a:avLst/>
          </a:prstGeom>
        </p:spPr>
      </p:pic>
      <p:sp>
        <p:nvSpPr>
          <p:cNvPr id="11" name="TextBox 10"/>
          <p:cNvSpPr txBox="1"/>
          <p:nvPr/>
        </p:nvSpPr>
        <p:spPr>
          <a:xfrm>
            <a:off x="0" y="0"/>
            <a:ext cx="12192000" cy="523220"/>
          </a:xfrm>
          <a:prstGeom prst="rect">
            <a:avLst/>
          </a:prstGeom>
          <a:gradFill>
            <a:gsLst>
              <a:gs pos="81000">
                <a:schemeClr val="bg1">
                  <a:lumMod val="50000"/>
                </a:schemeClr>
              </a:gs>
              <a:gs pos="0">
                <a:schemeClr val="tx1">
                  <a:lumMod val="85000"/>
                  <a:lumOff val="15000"/>
                </a:schemeClr>
              </a:gs>
              <a:gs pos="100000">
                <a:schemeClr val="bg1">
                  <a:lumMod val="65000"/>
                </a:schemeClr>
              </a:gs>
              <a:gs pos="100000">
                <a:schemeClr val="bg1">
                  <a:lumMod val="50000"/>
                </a:schemeClr>
              </a:gs>
            </a:gsLst>
            <a:lin ang="5400000" scaled="1"/>
          </a:gradFill>
        </p:spPr>
        <p:txBody>
          <a:bodyPr wrap="square" rtlCol="0">
            <a:spAutoFit/>
          </a:bodyPr>
          <a:lstStyle/>
          <a:p>
            <a:r>
              <a:rPr lang="en-US" sz="2800" b="1" dirty="0" smtClean="0">
                <a:solidFill>
                  <a:schemeClr val="bg1"/>
                </a:solidFill>
                <a:latin typeface="Georgia" panose="02040502050405020303" pitchFamily="18" charset="0"/>
                <a:cs typeface="Calibri" panose="020F0502020204030204" pitchFamily="34" charset="0"/>
              </a:rPr>
              <a:t>APE Q &amp; A Guide – Question 5</a:t>
            </a:r>
            <a:endParaRPr lang="en-US" sz="2400" dirty="0">
              <a:solidFill>
                <a:schemeClr val="bg1"/>
              </a:solidFill>
              <a:latin typeface="Georgia" panose="02040502050405020303" pitchFamily="18" charset="0"/>
              <a:cs typeface="Calibri" panose="020F0502020204030204" pitchFamily="34" charset="0"/>
            </a:endParaRPr>
          </a:p>
        </p:txBody>
      </p:sp>
      <p:sp>
        <p:nvSpPr>
          <p:cNvPr id="2" name="Rectangle 1"/>
          <p:cNvSpPr/>
          <p:nvPr/>
        </p:nvSpPr>
        <p:spPr>
          <a:xfrm>
            <a:off x="3048000" y="2228672"/>
            <a:ext cx="6096000" cy="338554"/>
          </a:xfrm>
          <a:prstGeom prst="rect">
            <a:avLst/>
          </a:prstGeom>
        </p:spPr>
        <p:txBody>
          <a:bodyPr>
            <a:spAutoFit/>
          </a:bodyPr>
          <a:lstStyle/>
          <a:p>
            <a:endParaRPr lang="en-US" sz="800" dirty="0">
              <a:latin typeface="Times New Roman" panose="02020603050405020304" pitchFamily="18" charset="0"/>
            </a:endParaRPr>
          </a:p>
          <a:p>
            <a:endParaRPr lang="en-US" sz="800" dirty="0">
              <a:latin typeface="Times New Roman" panose="02020603050405020304" pitchFamily="18" charset="0"/>
            </a:endParaRPr>
          </a:p>
        </p:txBody>
      </p:sp>
      <p:sp>
        <p:nvSpPr>
          <p:cNvPr id="4" name="Rectangle 3"/>
          <p:cNvSpPr/>
          <p:nvPr/>
        </p:nvSpPr>
        <p:spPr>
          <a:xfrm>
            <a:off x="0" y="613909"/>
            <a:ext cx="12060340" cy="3985706"/>
          </a:xfrm>
          <a:prstGeom prst="rect">
            <a:avLst/>
          </a:prstGeom>
        </p:spPr>
        <p:txBody>
          <a:bodyPr wrap="square">
            <a:spAutoFit/>
          </a:bodyPr>
          <a:lstStyle/>
          <a:p>
            <a:r>
              <a:rPr lang="en-US" sz="1200" dirty="0">
                <a:latin typeface="Calibri" panose="020F0502020204030204" pitchFamily="34" charset="0"/>
                <a:ea typeface="Arial" panose="020B0604020202020204" pitchFamily="34" charset="0"/>
                <a:cs typeface="Arial" panose="020B0604020202020204" pitchFamily="34" charset="0"/>
              </a:rPr>
              <a:t> </a:t>
            </a:r>
            <a:r>
              <a:rPr lang="en-US" sz="1600" dirty="0">
                <a:latin typeface="Calibri" panose="020F0502020204030204" pitchFamily="34" charset="0"/>
                <a:ea typeface="Arial" panose="020B0604020202020204" pitchFamily="34" charset="0"/>
                <a:cs typeface="Arial" panose="020B0604020202020204" pitchFamily="34" charset="0"/>
              </a:rPr>
              <a:t> </a:t>
            </a:r>
            <a:r>
              <a:rPr lang="en-US" sz="1600" b="1" u="sng" dirty="0" smtClean="0">
                <a:ea typeface="Arial" panose="020B0604020202020204" pitchFamily="34" charset="0"/>
              </a:rPr>
              <a:t>Summarize </a:t>
            </a:r>
            <a:r>
              <a:rPr lang="en-US" sz="1600" b="1" u="sng" dirty="0">
                <a:ea typeface="Arial" panose="020B0604020202020204" pitchFamily="34" charset="0"/>
              </a:rPr>
              <a:t>Program </a:t>
            </a:r>
            <a:r>
              <a:rPr lang="en-US" sz="1600" b="1" u="sng" dirty="0" smtClean="0">
                <a:ea typeface="Arial" panose="020B0604020202020204" pitchFamily="34" charset="0"/>
              </a:rPr>
              <a:t>Aims</a:t>
            </a:r>
            <a:endParaRPr lang="en-US" sz="1600" u="sng" dirty="0">
              <a:ea typeface="Arial" panose="020B0604020202020204" pitchFamily="34" charset="0"/>
            </a:endParaRPr>
          </a:p>
          <a:p>
            <a:pPr marL="76200" marR="0" algn="just">
              <a:lnSpc>
                <a:spcPts val="1465"/>
              </a:lnSpc>
              <a:spcBef>
                <a:spcPts val="5"/>
              </a:spcBef>
              <a:spcAft>
                <a:spcPts val="0"/>
              </a:spcAft>
            </a:pPr>
            <a:endParaRPr lang="en-US" sz="1100" dirty="0">
              <a:latin typeface="Arial" panose="020B0604020202020204" pitchFamily="34" charset="0"/>
              <a:ea typeface="Arial" panose="020B0604020202020204" pitchFamily="34" charset="0"/>
            </a:endParaRPr>
          </a:p>
          <a:p>
            <a:pPr marL="76200" marR="0" algn="just">
              <a:lnSpc>
                <a:spcPts val="1465"/>
              </a:lnSpc>
              <a:spcBef>
                <a:spcPts val="5"/>
              </a:spcBef>
              <a:spcAft>
                <a:spcPts val="0"/>
              </a:spcAft>
            </a:pPr>
            <a:r>
              <a:rPr lang="en-US" sz="1600" dirty="0" smtClean="0">
                <a:ea typeface="Arial" panose="020B0604020202020204" pitchFamily="34" charset="0"/>
              </a:rPr>
              <a:t>Please </a:t>
            </a:r>
            <a:r>
              <a:rPr lang="en-US" sz="1600" dirty="0">
                <a:ea typeface="Arial" panose="020B0604020202020204" pitchFamily="34" charset="0"/>
              </a:rPr>
              <a:t>include your program aims (3-5 aims). The aims should align with the hospital and department aims. </a:t>
            </a:r>
            <a:endParaRPr lang="en-US" sz="1600" dirty="0" smtClean="0">
              <a:ea typeface="Arial" panose="020B0604020202020204" pitchFamily="34" charset="0"/>
            </a:endParaRPr>
          </a:p>
          <a:p>
            <a:pPr marL="76200" marR="0" algn="just">
              <a:lnSpc>
                <a:spcPts val="1465"/>
              </a:lnSpc>
              <a:spcBef>
                <a:spcPts val="5"/>
              </a:spcBef>
              <a:spcAft>
                <a:spcPts val="0"/>
              </a:spcAft>
            </a:pPr>
            <a:endParaRPr lang="en-US" sz="1600" dirty="0">
              <a:ea typeface="Arial" panose="020B0604020202020204" pitchFamily="34" charset="0"/>
            </a:endParaRPr>
          </a:p>
          <a:p>
            <a:pPr marL="361950" indent="-285750" algn="just">
              <a:lnSpc>
                <a:spcPts val="1465"/>
              </a:lnSpc>
              <a:spcBef>
                <a:spcPts val="5"/>
              </a:spcBef>
              <a:buFont typeface="Arial" panose="020B0604020202020204" pitchFamily="34" charset="0"/>
              <a:buChar char="•"/>
            </a:pPr>
            <a:r>
              <a:rPr lang="en-US" sz="1600" dirty="0" smtClean="0">
                <a:ea typeface="Arial" panose="020B0604020202020204" pitchFamily="34" charset="0"/>
              </a:rPr>
              <a:t>They </a:t>
            </a:r>
            <a:r>
              <a:rPr lang="en-US" sz="1600" dirty="0">
                <a:ea typeface="Arial" panose="020B0604020202020204" pitchFamily="34" charset="0"/>
              </a:rPr>
              <a:t>should </a:t>
            </a:r>
            <a:r>
              <a:rPr lang="en-US" sz="1600" dirty="0" smtClean="0">
                <a:ea typeface="Arial" panose="020B0604020202020204" pitchFamily="34" charset="0"/>
              </a:rPr>
              <a:t>be </a:t>
            </a:r>
            <a:r>
              <a:rPr lang="en-US" sz="1600" b="1" u="sng" dirty="0" smtClean="0">
                <a:ea typeface="Arial" panose="020B0604020202020204" pitchFamily="34" charset="0"/>
              </a:rPr>
              <a:t>S</a:t>
            </a:r>
            <a:r>
              <a:rPr lang="en-US" sz="1600" dirty="0" smtClean="0">
                <a:ea typeface="Arial" panose="020B0604020202020204" pitchFamily="34" charset="0"/>
              </a:rPr>
              <a:t>pecific</a:t>
            </a:r>
            <a:r>
              <a:rPr lang="en-US" sz="1600" dirty="0">
                <a:ea typeface="Arial" panose="020B0604020202020204" pitchFamily="34" charset="0"/>
              </a:rPr>
              <a:t>, </a:t>
            </a:r>
            <a:r>
              <a:rPr lang="en-US" sz="1600" b="1" u="sng" dirty="0">
                <a:ea typeface="Arial" panose="020B0604020202020204" pitchFamily="34" charset="0"/>
              </a:rPr>
              <a:t>M</a:t>
            </a:r>
            <a:r>
              <a:rPr lang="en-US" sz="1600" dirty="0">
                <a:ea typeface="Arial" panose="020B0604020202020204" pitchFamily="34" charset="0"/>
              </a:rPr>
              <a:t>easurable, </a:t>
            </a:r>
            <a:r>
              <a:rPr lang="en-US" sz="1600" b="1" u="sng" dirty="0">
                <a:ea typeface="Arial" panose="020B0604020202020204" pitchFamily="34" charset="0"/>
              </a:rPr>
              <a:t>A</a:t>
            </a:r>
            <a:r>
              <a:rPr lang="en-US" sz="1600" dirty="0">
                <a:ea typeface="Arial" panose="020B0604020202020204" pitchFamily="34" charset="0"/>
              </a:rPr>
              <a:t>chievable, </a:t>
            </a:r>
            <a:r>
              <a:rPr lang="en-US" sz="1600" b="1" u="sng" dirty="0">
                <a:ea typeface="Arial" panose="020B0604020202020204" pitchFamily="34" charset="0"/>
              </a:rPr>
              <a:t>R</a:t>
            </a:r>
            <a:r>
              <a:rPr lang="en-US" sz="1600" dirty="0">
                <a:ea typeface="Arial" panose="020B0604020202020204" pitchFamily="34" charset="0"/>
              </a:rPr>
              <a:t>ealistic, and should have a </a:t>
            </a:r>
            <a:r>
              <a:rPr lang="en-US" sz="1600" b="1" u="sng" dirty="0">
                <a:ea typeface="Arial" panose="020B0604020202020204" pitchFamily="34" charset="0"/>
              </a:rPr>
              <a:t>T</a:t>
            </a:r>
            <a:r>
              <a:rPr lang="en-US" sz="1600" dirty="0">
                <a:ea typeface="Arial" panose="020B0604020202020204" pitchFamily="34" charset="0"/>
              </a:rPr>
              <a:t>ime frame. </a:t>
            </a:r>
            <a:endParaRPr lang="en-US" sz="1600" dirty="0" smtClean="0">
              <a:ea typeface="Arial" panose="020B0604020202020204" pitchFamily="34" charset="0"/>
            </a:endParaRPr>
          </a:p>
          <a:p>
            <a:pPr marL="361950" indent="-285750" algn="just">
              <a:lnSpc>
                <a:spcPts val="1465"/>
              </a:lnSpc>
              <a:spcBef>
                <a:spcPts val="5"/>
              </a:spcBef>
              <a:buFont typeface="Arial" panose="020B0604020202020204" pitchFamily="34" charset="0"/>
              <a:buChar char="•"/>
            </a:pPr>
            <a:endParaRPr lang="en-US" sz="1600" dirty="0">
              <a:ea typeface="Arial" panose="020B0604020202020204" pitchFamily="34" charset="0"/>
            </a:endParaRPr>
          </a:p>
          <a:p>
            <a:pPr marL="361950" indent="-285750" algn="just">
              <a:lnSpc>
                <a:spcPts val="1465"/>
              </a:lnSpc>
              <a:spcBef>
                <a:spcPts val="5"/>
              </a:spcBef>
              <a:buFont typeface="Arial" panose="020B0604020202020204" pitchFamily="34" charset="0"/>
              <a:buChar char="•"/>
            </a:pPr>
            <a:r>
              <a:rPr lang="en-US" sz="1600" dirty="0" smtClean="0">
                <a:ea typeface="Arial" panose="020B0604020202020204" pitchFamily="34" charset="0"/>
              </a:rPr>
              <a:t>Assign </a:t>
            </a:r>
            <a:r>
              <a:rPr lang="en-US" sz="1600" dirty="0">
                <a:ea typeface="Arial" panose="020B0604020202020204" pitchFamily="34" charset="0"/>
              </a:rPr>
              <a:t>a number to each aim to make it easier to complete the Action Plan Tracking Form.</a:t>
            </a:r>
          </a:p>
          <a:p>
            <a:r>
              <a:rPr lang="en-US" sz="1600" dirty="0">
                <a:ea typeface="Arial" panose="020B0604020202020204" pitchFamily="34" charset="0"/>
              </a:rPr>
              <a:t> </a:t>
            </a:r>
            <a:endParaRPr lang="en-US" sz="1600" dirty="0" smtClean="0">
              <a:ea typeface="Arial" panose="020B0604020202020204" pitchFamily="34" charset="0"/>
            </a:endParaRPr>
          </a:p>
          <a:p>
            <a:r>
              <a:rPr lang="en-US" b="1" dirty="0" smtClean="0">
                <a:ea typeface="Arial" panose="020B0604020202020204" pitchFamily="34" charset="0"/>
                <a:cs typeface="Arial" panose="020B0604020202020204" pitchFamily="34" charset="0"/>
              </a:rPr>
              <a:t>  </a:t>
            </a:r>
            <a:r>
              <a:rPr lang="en-US" sz="1600" b="1" u="sng" dirty="0" smtClean="0">
                <a:ea typeface="Arial" panose="020B0604020202020204" pitchFamily="34" charset="0"/>
                <a:cs typeface="Arial" panose="020B0604020202020204" pitchFamily="34" charset="0"/>
              </a:rPr>
              <a:t>Question</a:t>
            </a:r>
            <a:r>
              <a:rPr lang="en-US" sz="1600" b="1" u="sng" dirty="0">
                <a:ea typeface="Arial" panose="020B0604020202020204" pitchFamily="34" charset="0"/>
                <a:cs typeface="Arial" panose="020B0604020202020204" pitchFamily="34" charset="0"/>
              </a:rPr>
              <a:t>: Should our aim be our general program aims, or is this question similar to prior action</a:t>
            </a:r>
            <a:r>
              <a:rPr lang="en-US" sz="1600" b="1" u="sng" spc="-10" dirty="0">
                <a:ea typeface="Arial" panose="020B0604020202020204" pitchFamily="34" charset="0"/>
                <a:cs typeface="Arial" panose="020B0604020202020204" pitchFamily="34" charset="0"/>
              </a:rPr>
              <a:t> </a:t>
            </a:r>
            <a:r>
              <a:rPr lang="en-US" sz="1600" b="1" u="sng" dirty="0">
                <a:ea typeface="Arial" panose="020B0604020202020204" pitchFamily="34" charset="0"/>
                <a:cs typeface="Arial" panose="020B0604020202020204" pitchFamily="34" charset="0"/>
              </a:rPr>
              <a:t>items</a:t>
            </a:r>
            <a:r>
              <a:rPr lang="en-US" sz="1600" b="1" u="sng" dirty="0" smtClean="0">
                <a:ea typeface="Arial" panose="020B0604020202020204" pitchFamily="34" charset="0"/>
                <a:cs typeface="Arial" panose="020B0604020202020204" pitchFamily="34" charset="0"/>
              </a:rPr>
              <a:t>?</a:t>
            </a:r>
          </a:p>
          <a:p>
            <a:endParaRPr lang="en-US" sz="1600" b="1" u="sng" dirty="0">
              <a:ea typeface="Arial" panose="020B0604020202020204" pitchFamily="34" charset="0"/>
            </a:endParaRPr>
          </a:p>
          <a:p>
            <a:pPr marL="285750" indent="-285750">
              <a:spcBef>
                <a:spcPts val="40"/>
              </a:spcBef>
              <a:buFont typeface="Arial" panose="020B0604020202020204" pitchFamily="34" charset="0"/>
              <a:buChar char="•"/>
            </a:pPr>
            <a:r>
              <a:rPr lang="en-US" sz="1600" dirty="0" smtClean="0">
                <a:ea typeface="Arial" panose="020B0604020202020204" pitchFamily="34" charset="0"/>
                <a:cs typeface="Arial" panose="020B0604020202020204" pitchFamily="34" charset="0"/>
              </a:rPr>
              <a:t>Your </a:t>
            </a:r>
            <a:r>
              <a:rPr lang="en-US" sz="1600" dirty="0">
                <a:ea typeface="Arial" panose="020B0604020202020204" pitchFamily="34" charset="0"/>
                <a:cs typeface="Arial" panose="020B0604020202020204" pitchFamily="34" charset="0"/>
              </a:rPr>
              <a:t>program aims can utilize language from your programs’ description on your webpage to attract new applicants in your specialty. You should also consider how your program may be different from others in the same specialty, or if your goal is to train graduates for specific careers. For example, is it your plan for graduates to become academicians, researchers, highly skilled in a unique area of medicine? This information should also be a part of your programs</a:t>
            </a:r>
            <a:r>
              <a:rPr lang="en-US" sz="1600" spc="-30" dirty="0">
                <a:ea typeface="Arial" panose="020B0604020202020204" pitchFamily="34" charset="0"/>
                <a:cs typeface="Arial" panose="020B0604020202020204" pitchFamily="34" charset="0"/>
              </a:rPr>
              <a:t> </a:t>
            </a:r>
            <a:r>
              <a:rPr lang="en-US" sz="1600" dirty="0">
                <a:ea typeface="Arial" panose="020B0604020202020204" pitchFamily="34" charset="0"/>
                <a:cs typeface="Arial" panose="020B0604020202020204" pitchFamily="34" charset="0"/>
              </a:rPr>
              <a:t>aims.</a:t>
            </a:r>
            <a:endParaRPr lang="en-US" sz="1600" dirty="0">
              <a:ea typeface="Arial" panose="020B0604020202020204" pitchFamily="34" charset="0"/>
            </a:endParaRPr>
          </a:p>
          <a:p>
            <a:pPr>
              <a:spcBef>
                <a:spcPts val="40"/>
              </a:spcBef>
            </a:pPr>
            <a:r>
              <a:rPr lang="en-US" sz="1600" dirty="0">
                <a:ea typeface="Arial" panose="020B0604020202020204" pitchFamily="34" charset="0"/>
                <a:cs typeface="Arial" panose="020B0604020202020204" pitchFamily="34" charset="0"/>
              </a:rPr>
              <a:t> </a:t>
            </a:r>
            <a:r>
              <a:rPr lang="en-US" sz="1600" dirty="0">
                <a:ea typeface="Arial" panose="020B0604020202020204" pitchFamily="34" charset="0"/>
              </a:rPr>
              <a:t>	</a:t>
            </a:r>
            <a:endParaRPr lang="en-US" sz="1600" dirty="0" smtClean="0">
              <a:ea typeface="Arial" panose="020B0604020202020204" pitchFamily="34" charset="0"/>
            </a:endParaRPr>
          </a:p>
          <a:p>
            <a:pPr marL="285750" indent="-285750">
              <a:spcBef>
                <a:spcPts val="40"/>
              </a:spcBef>
              <a:buFont typeface="Arial" panose="020B0604020202020204" pitchFamily="34" charset="0"/>
              <a:buChar char="•"/>
            </a:pPr>
            <a:r>
              <a:rPr lang="en-US" sz="1600" dirty="0" smtClean="0">
                <a:ea typeface="Arial" panose="020B0604020202020204" pitchFamily="34" charset="0"/>
                <a:cs typeface="Arial" panose="020B0604020202020204" pitchFamily="34" charset="0"/>
              </a:rPr>
              <a:t>Your </a:t>
            </a:r>
            <a:r>
              <a:rPr lang="en-US" sz="1600" dirty="0">
                <a:ea typeface="Arial" panose="020B0604020202020204" pitchFamily="34" charset="0"/>
                <a:cs typeface="Arial" panose="020B0604020202020204" pitchFamily="34" charset="0"/>
              </a:rPr>
              <a:t>PEC should discuss whether other goals should be included in the programs aims. For example, is there a goal to increase diversity in the training, focus on healthcare disparities (locally or globally), or other areas of medicine you believe your program training achieves</a:t>
            </a:r>
            <a:r>
              <a:rPr lang="en-US" sz="1600" dirty="0" smtClean="0">
                <a:ea typeface="Arial" panose="020B0604020202020204" pitchFamily="34" charset="0"/>
                <a:cs typeface="Arial" panose="020B0604020202020204" pitchFamily="34" charset="0"/>
              </a:rPr>
              <a:t>.</a:t>
            </a:r>
          </a:p>
        </p:txBody>
      </p:sp>
      <p:sp>
        <p:nvSpPr>
          <p:cNvPr id="8" name="Rectangle 7"/>
          <p:cNvSpPr/>
          <p:nvPr/>
        </p:nvSpPr>
        <p:spPr>
          <a:xfrm>
            <a:off x="2750414" y="4472930"/>
            <a:ext cx="6096000" cy="369332"/>
          </a:xfrm>
          <a:prstGeom prst="rect">
            <a:avLst/>
          </a:prstGeom>
        </p:spPr>
        <p:txBody>
          <a:bodyPr>
            <a:spAutoFit/>
          </a:bodyPr>
          <a:lstStyle/>
          <a:p>
            <a:r>
              <a:rPr lang="en-US" dirty="0"/>
              <a:t> </a:t>
            </a:r>
          </a:p>
        </p:txBody>
      </p:sp>
      <p:grpSp>
        <p:nvGrpSpPr>
          <p:cNvPr id="10" name="Group 9"/>
          <p:cNvGrpSpPr/>
          <p:nvPr/>
        </p:nvGrpSpPr>
        <p:grpSpPr>
          <a:xfrm>
            <a:off x="408504" y="4594766"/>
            <a:ext cx="11243332" cy="1403857"/>
            <a:chOff x="827830" y="4305584"/>
            <a:chExt cx="10323521" cy="1500043"/>
          </a:xfrm>
        </p:grpSpPr>
        <p:sp>
          <p:nvSpPr>
            <p:cNvPr id="6" name="Rectangle 5"/>
            <p:cNvSpPr/>
            <p:nvPr/>
          </p:nvSpPr>
          <p:spPr>
            <a:xfrm>
              <a:off x="827830" y="4305584"/>
              <a:ext cx="10323521" cy="150004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p:nvSpPr>
          <p:spPr>
            <a:xfrm>
              <a:off x="934239" y="4325932"/>
              <a:ext cx="10125131" cy="1367041"/>
            </a:xfrm>
            <a:prstGeom prst="rect">
              <a:avLst/>
            </a:prstGeom>
          </p:spPr>
          <p:txBody>
            <a:bodyPr wrap="square">
              <a:spAutoFit/>
            </a:bodyPr>
            <a:lstStyle/>
            <a:p>
              <a:r>
                <a:rPr lang="en-US" sz="1600" b="1" dirty="0">
                  <a:solidFill>
                    <a:srgbClr val="0070C0"/>
                  </a:solidFill>
                </a:rPr>
                <a:t>SAMPLE AIMS: </a:t>
              </a:r>
              <a:endParaRPr lang="en-US" sz="1600" b="1" dirty="0" smtClean="0">
                <a:solidFill>
                  <a:srgbClr val="0070C0"/>
                </a:solidFill>
              </a:endParaRPr>
            </a:p>
            <a:p>
              <a:endParaRPr lang="en-US" dirty="0" smtClean="0"/>
            </a:p>
            <a:p>
              <a:pPr marL="285750" indent="-285750">
                <a:buFont typeface="Arial" panose="020B0604020202020204" pitchFamily="34" charset="0"/>
                <a:buChar char="•"/>
              </a:pPr>
              <a:r>
                <a:rPr lang="en-US" sz="1600" dirty="0" smtClean="0">
                  <a:solidFill>
                    <a:srgbClr val="0070C0"/>
                  </a:solidFill>
                  <a:latin typeface="Arial" panose="020B0604020202020204" pitchFamily="34" charset="0"/>
                  <a:ea typeface="Arial" panose="020B0604020202020204" pitchFamily="34" charset="0"/>
                </a:rPr>
                <a:t>Produce </a:t>
              </a:r>
              <a:r>
                <a:rPr lang="en-US" sz="1600" dirty="0">
                  <a:solidFill>
                    <a:srgbClr val="0070C0"/>
                  </a:solidFill>
                  <a:latin typeface="Arial" panose="020B0604020202020204" pitchFamily="34" charset="0"/>
                  <a:ea typeface="Arial" panose="020B0604020202020204" pitchFamily="34" charset="0"/>
                </a:rPr>
                <a:t>excellent, independent practitioners who will be leaders in</a:t>
              </a:r>
              <a:r>
                <a:rPr lang="en-US" sz="1600" spc="-105" dirty="0">
                  <a:solidFill>
                    <a:srgbClr val="0070C0"/>
                  </a:solidFill>
                  <a:latin typeface="Arial" panose="020B0604020202020204" pitchFamily="34" charset="0"/>
                  <a:ea typeface="Arial" panose="020B0604020202020204" pitchFamily="34" charset="0"/>
                </a:rPr>
                <a:t> </a:t>
              </a:r>
              <a:r>
                <a:rPr lang="en-US" sz="1600" dirty="0">
                  <a:solidFill>
                    <a:srgbClr val="0070C0"/>
                  </a:solidFill>
                  <a:latin typeface="Arial" panose="020B0604020202020204" pitchFamily="34" charset="0"/>
                  <a:ea typeface="Arial" panose="020B0604020202020204" pitchFamily="34" charset="0"/>
                </a:rPr>
                <a:t>academic medicine</a:t>
              </a:r>
              <a:r>
                <a:rPr lang="en-US" sz="1600" dirty="0" smtClean="0">
                  <a:solidFill>
                    <a:srgbClr val="0070C0"/>
                  </a:solidFill>
                  <a:latin typeface="Arial" panose="020B0604020202020204" pitchFamily="34" charset="0"/>
                  <a:ea typeface="Arial" panose="020B0604020202020204" pitchFamily="34" charset="0"/>
                </a:rPr>
                <a:t>.</a:t>
              </a:r>
              <a:endParaRPr lang="en-US" sz="1600" dirty="0">
                <a:solidFill>
                  <a:srgbClr val="0070C0"/>
                </a:solidFill>
                <a:latin typeface="Arial" panose="020B0604020202020204" pitchFamily="34" charset="0"/>
                <a:ea typeface="Arial" panose="020B0604020202020204" pitchFamily="34" charset="0"/>
              </a:endParaRPr>
            </a:p>
            <a:p>
              <a:pPr marL="285750" indent="-285750">
                <a:spcBef>
                  <a:spcPts val="5"/>
                </a:spcBef>
                <a:buFont typeface="Arial" panose="020B0604020202020204" pitchFamily="34" charset="0"/>
                <a:buChar char="•"/>
              </a:pPr>
              <a:r>
                <a:rPr lang="en-US" sz="1600" dirty="0" smtClean="0">
                  <a:solidFill>
                    <a:srgbClr val="0070C0"/>
                  </a:solidFill>
                  <a:latin typeface="Arial" panose="020B0604020202020204" pitchFamily="34" charset="0"/>
                  <a:ea typeface="Arial" panose="020B0604020202020204" pitchFamily="34" charset="0"/>
                </a:rPr>
                <a:t>Train </a:t>
              </a:r>
              <a:r>
                <a:rPr lang="en-US" sz="1600" dirty="0">
                  <a:solidFill>
                    <a:srgbClr val="0070C0"/>
                  </a:solidFill>
                  <a:latin typeface="Arial" panose="020B0604020202020204" pitchFamily="34" charset="0"/>
                  <a:ea typeface="Arial" panose="020B0604020202020204" pitchFamily="34" charset="0"/>
                </a:rPr>
                <a:t>individuals for expertise in population health and care of the medically </a:t>
              </a:r>
              <a:r>
                <a:rPr lang="en-US" sz="1600" dirty="0" smtClean="0">
                  <a:solidFill>
                    <a:srgbClr val="0070C0"/>
                  </a:solidFill>
                  <a:latin typeface="Arial" panose="020B0604020202020204" pitchFamily="34" charset="0"/>
                  <a:ea typeface="Arial" panose="020B0604020202020204" pitchFamily="34" charset="0"/>
                </a:rPr>
                <a:t>underserved</a:t>
              </a:r>
              <a:endParaRPr lang="en-US" sz="1600" dirty="0">
                <a:solidFill>
                  <a:srgbClr val="0070C0"/>
                </a:solidFill>
                <a:latin typeface="Arial" panose="020B0604020202020204" pitchFamily="34" charset="0"/>
                <a:ea typeface="Arial" panose="020B0604020202020204" pitchFamily="34" charset="0"/>
              </a:endParaRPr>
            </a:p>
            <a:p>
              <a:pPr marL="285750" indent="-285750">
                <a:spcBef>
                  <a:spcPts val="55"/>
                </a:spcBef>
                <a:buFont typeface="Arial" panose="020B0604020202020204" pitchFamily="34" charset="0"/>
                <a:buChar char="•"/>
              </a:pPr>
              <a:r>
                <a:rPr lang="en-US" sz="1600" dirty="0" smtClean="0">
                  <a:solidFill>
                    <a:srgbClr val="0070C0"/>
                  </a:solidFill>
                  <a:latin typeface="Arial" panose="020B0604020202020204" pitchFamily="34" charset="0"/>
                  <a:ea typeface="Arial" panose="020B0604020202020204" pitchFamily="34" charset="0"/>
                </a:rPr>
                <a:t>Train </a:t>
              </a:r>
              <a:r>
                <a:rPr lang="en-US" sz="1600" dirty="0">
                  <a:solidFill>
                    <a:srgbClr val="0070C0"/>
                  </a:solidFill>
                  <a:latin typeface="Arial" panose="020B0604020202020204" pitchFamily="34" charset="0"/>
                  <a:ea typeface="Arial" panose="020B0604020202020204" pitchFamily="34" charset="0"/>
                </a:rPr>
                <a:t>residents to enter primary care</a:t>
              </a:r>
              <a:r>
                <a:rPr lang="en-US" sz="1600" spc="-15" dirty="0">
                  <a:solidFill>
                    <a:srgbClr val="0070C0"/>
                  </a:solidFill>
                  <a:latin typeface="Arial" panose="020B0604020202020204" pitchFamily="34" charset="0"/>
                  <a:ea typeface="Arial" panose="020B0604020202020204" pitchFamily="34" charset="0"/>
                </a:rPr>
                <a:t> </a:t>
              </a:r>
              <a:r>
                <a:rPr lang="en-US" sz="1600" dirty="0">
                  <a:solidFill>
                    <a:srgbClr val="0070C0"/>
                  </a:solidFill>
                  <a:latin typeface="Arial" panose="020B0604020202020204" pitchFamily="34" charset="0"/>
                  <a:ea typeface="Arial" panose="020B0604020202020204" pitchFamily="34" charset="0"/>
                </a:rPr>
                <a:t>practice</a:t>
              </a:r>
              <a:endParaRPr lang="en-US" sz="1600" dirty="0">
                <a:solidFill>
                  <a:srgbClr val="0070C0"/>
                </a:solidFill>
              </a:endParaRPr>
            </a:p>
          </p:txBody>
        </p:sp>
      </p:grpSp>
    </p:spTree>
    <p:extLst>
      <p:ext uri="{BB962C8B-B14F-4D97-AF65-F5344CB8AC3E}">
        <p14:creationId xmlns:p14="http://schemas.microsoft.com/office/powerpoint/2010/main" val="1459849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6063662"/>
            <a:ext cx="12192000" cy="794338"/>
          </a:xfrm>
          <a:prstGeom prst="rect">
            <a:avLst/>
          </a:prstGeom>
        </p:spPr>
      </p:pic>
      <p:sp>
        <p:nvSpPr>
          <p:cNvPr id="11" name="TextBox 10"/>
          <p:cNvSpPr txBox="1"/>
          <p:nvPr/>
        </p:nvSpPr>
        <p:spPr>
          <a:xfrm>
            <a:off x="0" y="0"/>
            <a:ext cx="12192000" cy="523220"/>
          </a:xfrm>
          <a:prstGeom prst="rect">
            <a:avLst/>
          </a:prstGeom>
          <a:gradFill>
            <a:gsLst>
              <a:gs pos="81000">
                <a:schemeClr val="bg1">
                  <a:lumMod val="50000"/>
                </a:schemeClr>
              </a:gs>
              <a:gs pos="0">
                <a:schemeClr val="tx1">
                  <a:lumMod val="85000"/>
                  <a:lumOff val="15000"/>
                </a:schemeClr>
              </a:gs>
              <a:gs pos="100000">
                <a:schemeClr val="bg1">
                  <a:lumMod val="65000"/>
                </a:schemeClr>
              </a:gs>
              <a:gs pos="100000">
                <a:schemeClr val="bg1">
                  <a:lumMod val="50000"/>
                </a:schemeClr>
              </a:gs>
            </a:gsLst>
            <a:lin ang="5400000" scaled="1"/>
          </a:gradFill>
        </p:spPr>
        <p:txBody>
          <a:bodyPr wrap="square" rtlCol="0">
            <a:spAutoFit/>
          </a:bodyPr>
          <a:lstStyle/>
          <a:p>
            <a:r>
              <a:rPr lang="en-US" sz="2800" b="1" dirty="0" smtClean="0">
                <a:solidFill>
                  <a:schemeClr val="bg1"/>
                </a:solidFill>
                <a:latin typeface="Georgia" panose="02040502050405020303" pitchFamily="18" charset="0"/>
                <a:cs typeface="Calibri" panose="020F0502020204030204" pitchFamily="34" charset="0"/>
              </a:rPr>
              <a:t>APE Q &amp; A Guide – Question 9 - 13</a:t>
            </a:r>
            <a:endParaRPr lang="en-US" sz="2400" dirty="0">
              <a:solidFill>
                <a:schemeClr val="bg1"/>
              </a:solidFill>
              <a:latin typeface="Georgia" panose="02040502050405020303" pitchFamily="18" charset="0"/>
              <a:cs typeface="Calibri" panose="020F0502020204030204" pitchFamily="34" charset="0"/>
            </a:endParaRPr>
          </a:p>
        </p:txBody>
      </p:sp>
      <p:sp>
        <p:nvSpPr>
          <p:cNvPr id="2" name="Rectangle 1"/>
          <p:cNvSpPr/>
          <p:nvPr/>
        </p:nvSpPr>
        <p:spPr>
          <a:xfrm>
            <a:off x="3048000" y="2228672"/>
            <a:ext cx="6096000" cy="338554"/>
          </a:xfrm>
          <a:prstGeom prst="rect">
            <a:avLst/>
          </a:prstGeom>
        </p:spPr>
        <p:txBody>
          <a:bodyPr>
            <a:spAutoFit/>
          </a:bodyPr>
          <a:lstStyle/>
          <a:p>
            <a:endParaRPr lang="en-US" sz="800" dirty="0">
              <a:latin typeface="Times New Roman" panose="02020603050405020304" pitchFamily="18" charset="0"/>
            </a:endParaRPr>
          </a:p>
          <a:p>
            <a:endParaRPr lang="en-US" sz="800" dirty="0">
              <a:latin typeface="Times New Roman" panose="02020603050405020304" pitchFamily="18" charset="0"/>
            </a:endParaRPr>
          </a:p>
        </p:txBody>
      </p:sp>
      <p:sp>
        <p:nvSpPr>
          <p:cNvPr id="4" name="Rectangle 3"/>
          <p:cNvSpPr/>
          <p:nvPr/>
        </p:nvSpPr>
        <p:spPr>
          <a:xfrm>
            <a:off x="0" y="871712"/>
            <a:ext cx="11687006" cy="3046988"/>
          </a:xfrm>
          <a:prstGeom prst="rect">
            <a:avLst/>
          </a:prstGeom>
        </p:spPr>
        <p:txBody>
          <a:bodyPr wrap="square">
            <a:spAutoFit/>
          </a:bodyPr>
          <a:lstStyle/>
          <a:p>
            <a:pPr marL="285750" indent="-285750">
              <a:buFont typeface="Arial" panose="020B0604020202020204" pitchFamily="34" charset="0"/>
              <a:buChar char="•"/>
            </a:pPr>
            <a:r>
              <a:rPr lang="en-US" sz="1600" dirty="0"/>
              <a:t>The APE Template breaks out components of </a:t>
            </a:r>
            <a:r>
              <a:rPr lang="en-US" sz="1600" b="1" dirty="0"/>
              <a:t>section </a:t>
            </a:r>
            <a:r>
              <a:rPr lang="en-US" sz="1600" b="1" dirty="0" smtClean="0"/>
              <a:t>V.C. </a:t>
            </a:r>
            <a:r>
              <a:rPr lang="en-US" sz="1600" b="1" dirty="0"/>
              <a:t>of the Common Requirements </a:t>
            </a:r>
            <a:r>
              <a:rPr lang="en-US" sz="1600" dirty="0"/>
              <a:t>as outcome parameters to ensure the PEC considers each </a:t>
            </a:r>
            <a:r>
              <a:rPr lang="en-US" sz="1600" dirty="0" smtClean="0"/>
              <a:t>area specifically </a:t>
            </a:r>
            <a:r>
              <a:rPr lang="en-US" sz="1600" dirty="0"/>
              <a:t>during the PEC meeting. </a:t>
            </a:r>
            <a:endParaRPr lang="en-US" sz="1600" dirty="0" smtClean="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Under </a:t>
            </a:r>
            <a:r>
              <a:rPr lang="en-US" sz="1600" dirty="0"/>
              <a:t>each parameter is a list of resources that should be shared with the PEC members (if used by the training program) to address the parameter</a:t>
            </a:r>
            <a:r>
              <a:rPr lang="en-US" sz="1600" dirty="0" smtClean="0"/>
              <a:t>.</a:t>
            </a:r>
          </a:p>
          <a:p>
            <a:endParaRPr lang="en-US" sz="1600" dirty="0" smtClean="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t>The PEC should use the APE template to outline whether resources are needed to meet any deficiencies listed in the parameter, or if the program is meeting its goals in the parameter.</a:t>
            </a:r>
          </a:p>
          <a:p>
            <a:pPr marL="285750" indent="-285750">
              <a:buFont typeface="Arial" panose="020B0604020202020204" pitchFamily="34" charset="0"/>
              <a:buChar char="•"/>
            </a:pPr>
            <a:endParaRPr lang="en-US" sz="1600" b="1" dirty="0" smtClean="0">
              <a:ea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t>Items included this section can be reassessed in future academic years to measure success and resolution of any identified concerns. Below are some examples of items that the PEC may discuss and document in the APE template</a:t>
            </a:r>
            <a:r>
              <a:rPr lang="en-US" sz="1600" dirty="0" smtClean="0"/>
              <a:t>.</a:t>
            </a:r>
            <a:endParaRPr lang="en-US" sz="1600" dirty="0"/>
          </a:p>
          <a:p>
            <a:pPr marL="285750" indent="-285750">
              <a:buFont typeface="Arial" panose="020B0604020202020204" pitchFamily="34" charset="0"/>
              <a:buChar char="•"/>
            </a:pPr>
            <a:endParaRPr lang="en-US" sz="1600" b="1" dirty="0" smtClean="0">
              <a:ea typeface="Arial" panose="020B0604020202020204" pitchFamily="34" charset="0"/>
              <a:cs typeface="Arial" panose="020B0604020202020204" pitchFamily="34" charset="0"/>
            </a:endParaRPr>
          </a:p>
        </p:txBody>
      </p:sp>
      <p:sp>
        <p:nvSpPr>
          <p:cNvPr id="8" name="Rectangle 7"/>
          <p:cNvSpPr/>
          <p:nvPr/>
        </p:nvSpPr>
        <p:spPr>
          <a:xfrm>
            <a:off x="2750414" y="4472930"/>
            <a:ext cx="6096000" cy="369332"/>
          </a:xfrm>
          <a:prstGeom prst="rect">
            <a:avLst/>
          </a:prstGeom>
        </p:spPr>
        <p:txBody>
          <a:bodyPr>
            <a:spAutoFit/>
          </a:bodyPr>
          <a:lstStyle/>
          <a:p>
            <a:r>
              <a:rPr lang="en-US" dirty="0"/>
              <a:t> </a:t>
            </a:r>
          </a:p>
        </p:txBody>
      </p:sp>
    </p:spTree>
    <p:extLst>
      <p:ext uri="{BB962C8B-B14F-4D97-AF65-F5344CB8AC3E}">
        <p14:creationId xmlns:p14="http://schemas.microsoft.com/office/powerpoint/2010/main" val="1766124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808080"/>
      </a:dk1>
      <a:lt1>
        <a:srgbClr val="FFFFFF"/>
      </a:lt1>
      <a:dk2>
        <a:srgbClr val="CB8B8D"/>
      </a:dk2>
      <a:lt2>
        <a:srgbClr val="FFFFFF"/>
      </a:lt2>
      <a:accent1>
        <a:srgbClr val="DCC6A7"/>
      </a:accent1>
      <a:accent2>
        <a:srgbClr val="DCC6A7"/>
      </a:accent2>
      <a:accent3>
        <a:srgbClr val="E2C4C5"/>
      </a:accent3>
      <a:accent4>
        <a:srgbClr val="DADADA"/>
      </a:accent4>
      <a:accent5>
        <a:srgbClr val="EBDFD0"/>
      </a:accent5>
      <a:accent6>
        <a:srgbClr val="C7B397"/>
      </a:accent6>
      <a:hlink>
        <a:srgbClr val="FFFFFF"/>
      </a:hlink>
      <a:folHlink>
        <a:srgbClr val="FFFFFF"/>
      </a:folHlink>
    </a:clrScheme>
    <a:fontScheme name="Blank Presentation">
      <a:majorFont>
        <a:latin typeface="Georgia"/>
        <a:ea typeface="Osaka"/>
        <a:cs typeface="Osaka"/>
      </a:majorFont>
      <a:minorFont>
        <a:latin typeface="Verdana"/>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Georgia" pitchFamily="-111" charset="0"/>
            <a:ea typeface="Osaka" pitchFamily="-111" charset="-128"/>
            <a:cs typeface="Osaka" pitchFamily="-11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Georgia" pitchFamily="-111" charset="0"/>
            <a:ea typeface="Osaka" pitchFamily="-111" charset="-128"/>
            <a:cs typeface="Osaka" pitchFamily="-111" charset="-128"/>
          </a:defRPr>
        </a:defPPr>
      </a:lstStyle>
    </a:lnDef>
  </a:objectDefaults>
  <a:extraClrSchemeLst>
    <a:extraClrScheme>
      <a:clrScheme name="Blank Presentation 1">
        <a:dk1>
          <a:srgbClr val="808080"/>
        </a:dk1>
        <a:lt1>
          <a:srgbClr val="FFFF66"/>
        </a:lt1>
        <a:dk2>
          <a:srgbClr val="A11F1C"/>
        </a:dk2>
        <a:lt2>
          <a:srgbClr val="FFFF66"/>
        </a:lt2>
        <a:accent1>
          <a:srgbClr val="004080"/>
        </a:accent1>
        <a:accent2>
          <a:srgbClr val="408000"/>
        </a:accent2>
        <a:accent3>
          <a:srgbClr val="CDABAB"/>
        </a:accent3>
        <a:accent4>
          <a:srgbClr val="DADA56"/>
        </a:accent4>
        <a:accent5>
          <a:srgbClr val="AAAFC0"/>
        </a:accent5>
        <a:accent6>
          <a:srgbClr val="397300"/>
        </a:accent6>
        <a:hlink>
          <a:srgbClr val="DC6E00"/>
        </a:hlink>
        <a:folHlink>
          <a:srgbClr val="800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5BCE3AF7F1CE14E91E7D0D71D83CCA1" ma:contentTypeVersion="10" ma:contentTypeDescription="Create a new document." ma:contentTypeScope="" ma:versionID="7913574c5a085706978b62810267e35e">
  <xsd:schema xmlns:xsd="http://www.w3.org/2001/XMLSchema" xmlns:xs="http://www.w3.org/2001/XMLSchema" xmlns:p="http://schemas.microsoft.com/office/2006/metadata/properties" xmlns:ns3="c21196ff-39df-4526-b7a3-63ad34ec6038" xmlns:ns4="7d72165c-4af8-444e-842e-c781d9180480" targetNamespace="http://schemas.microsoft.com/office/2006/metadata/properties" ma:root="true" ma:fieldsID="40f99fa0867f1ee15be1d6ce964ed3b4" ns3:_="" ns4:_="">
    <xsd:import namespace="c21196ff-39df-4526-b7a3-63ad34ec6038"/>
    <xsd:import namespace="7d72165c-4af8-444e-842e-c781d918048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LengthInSeconds"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1196ff-39df-4526-b7a3-63ad34ec60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72165c-4af8-444e-842e-c781d918048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35EB06D-06B5-4D03-BDC5-9E54A082245A}">
  <ds:schemaRefs>
    <ds:schemaRef ds:uri="http://schemas.microsoft.com/sharepoint/v3/contenttype/forms"/>
  </ds:schemaRefs>
</ds:datastoreItem>
</file>

<file path=customXml/itemProps2.xml><?xml version="1.0" encoding="utf-8"?>
<ds:datastoreItem xmlns:ds="http://schemas.openxmlformats.org/officeDocument/2006/customXml" ds:itemID="{7E04E48D-3635-4835-ACAC-63574DF9A2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1196ff-39df-4526-b7a3-63ad34ec6038"/>
    <ds:schemaRef ds:uri="7d72165c-4af8-444e-842e-c781d91804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BB9563E-C9D1-4F2D-B0AA-25905663FAF2}">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c21196ff-39df-4526-b7a3-63ad34ec6038"/>
    <ds:schemaRef ds:uri="http://purl.org/dc/terms/"/>
    <ds:schemaRef ds:uri="7d72165c-4af8-444e-842e-c781d9180480"/>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1694</TotalTime>
  <Words>2759</Words>
  <Application>Microsoft Office PowerPoint</Application>
  <PresentationFormat>Widescreen</PresentationFormat>
  <Paragraphs>238</Paragraphs>
  <Slides>18</Slides>
  <Notes>17</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18</vt:i4>
      </vt:variant>
    </vt:vector>
  </HeadingPairs>
  <TitlesOfParts>
    <vt:vector size="28" baseType="lpstr">
      <vt:lpstr>Arial</vt:lpstr>
      <vt:lpstr>Calibri</vt:lpstr>
      <vt:lpstr>Calibri Light</vt:lpstr>
      <vt:lpstr>Georgia</vt:lpstr>
      <vt:lpstr>Osaka</vt:lpstr>
      <vt:lpstr>Times</vt:lpstr>
      <vt:lpstr>Times New Roman</vt:lpstr>
      <vt:lpstr>Verdana</vt:lpstr>
      <vt:lpstr>Blank Presentation</vt:lpstr>
      <vt:lpstr>Custom Design</vt:lpstr>
      <vt:lpstr>WUSOM/BJH/SLCH GME Consortium  Annual Program Evaluation (APE) Guide  Academic Year (AY) 2022-2023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Stone, Jennifer</dc:creator>
  <cp:lastModifiedBy>Stone, Jennifer</cp:lastModifiedBy>
  <cp:revision>94</cp:revision>
  <dcterms:created xsi:type="dcterms:W3CDTF">2022-03-01T16:56:24Z</dcterms:created>
  <dcterms:modified xsi:type="dcterms:W3CDTF">2022-08-02T17:49:02Z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0x01010095BCE3AF7F1CE14E91E7D0D71D83CCA1</vt:lpwstr>
  </property>
</Properties>
</file>